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 id="2147483660" r:id="rId2"/>
  </p:sldMasterIdLst>
  <p:notesMasterIdLst>
    <p:notesMasterId r:id="rId16"/>
  </p:notesMasterIdLst>
  <p:sldIdLst>
    <p:sldId id="259" r:id="rId3"/>
    <p:sldId id="280" r:id="rId4"/>
    <p:sldId id="267" r:id="rId5"/>
    <p:sldId id="278" r:id="rId6"/>
    <p:sldId id="279" r:id="rId7"/>
    <p:sldId id="275" r:id="rId8"/>
    <p:sldId id="274" r:id="rId9"/>
    <p:sldId id="265" r:id="rId10"/>
    <p:sldId id="276" r:id="rId11"/>
    <p:sldId id="277" r:id="rId12"/>
    <p:sldId id="273" r:id="rId13"/>
    <p:sldId id="269" r:id="rId14"/>
    <p:sldId id="28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30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EDFE28-E33D-4318-B1F2-0A5392FB2A69}" v="2" dt="2022-05-06T13:53:27.9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385" autoAdjust="0"/>
  </p:normalViewPr>
  <p:slideViewPr>
    <p:cSldViewPr>
      <p:cViewPr varScale="1">
        <p:scale>
          <a:sx n="98" d="100"/>
          <a:sy n="98" d="100"/>
        </p:scale>
        <p:origin x="39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F402EE-E6A5-40B0-8A66-4C085E53207A}" type="datetimeFigureOut">
              <a:rPr lang="en-GB" smtClean="0"/>
              <a:t>17/05/2022</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C097A0-BEB7-49D8-A1D6-6350851FAAF2}" type="slidenum">
              <a:rPr lang="en-GB" smtClean="0"/>
              <a:t>‹#›</a:t>
            </a:fld>
            <a:endParaRPr lang="en-GB" dirty="0"/>
          </a:p>
        </p:txBody>
      </p:sp>
    </p:spTree>
    <p:extLst>
      <p:ext uri="{BB962C8B-B14F-4D97-AF65-F5344CB8AC3E}">
        <p14:creationId xmlns:p14="http://schemas.microsoft.com/office/powerpoint/2010/main" val="834949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742A233-C862-4E11-8D41-A18B12F316D9}" type="datetime1">
              <a:rPr lang="en-GB" smtClean="0"/>
              <a:t>17/05/2022</a:t>
            </a:fld>
            <a:endParaRPr lang="en-GB" dirty="0"/>
          </a:p>
        </p:txBody>
      </p:sp>
      <p:sp>
        <p:nvSpPr>
          <p:cNvPr id="5" name="Footer Placeholder 4"/>
          <p:cNvSpPr>
            <a:spLocks noGrp="1"/>
          </p:cNvSpPr>
          <p:nvPr>
            <p:ph type="ftr" sz="quarter" idx="11"/>
          </p:nvPr>
        </p:nvSpPr>
        <p:spPr/>
        <p:txBody>
          <a:bodyPr/>
          <a:lstStyle/>
          <a:p>
            <a:r>
              <a:rPr lang="en-GB" dirty="0"/>
              <a:t>Central and West Warrington PCN | Central Warrington PCN | East Warrington PCN | South Warrington PCN | Warrington Innovation PCN</a:t>
            </a:r>
          </a:p>
        </p:txBody>
      </p:sp>
      <p:sp>
        <p:nvSpPr>
          <p:cNvPr id="6" name="Slide Number Placeholder 5"/>
          <p:cNvSpPr>
            <a:spLocks noGrp="1"/>
          </p:cNvSpPr>
          <p:nvPr>
            <p:ph type="sldNum" sz="quarter" idx="12"/>
          </p:nvPr>
        </p:nvSpPr>
        <p:spPr/>
        <p:txBody>
          <a:bodyPr/>
          <a:lstStyle/>
          <a:p>
            <a:fld id="{395AB583-9924-4D2B-9761-A2CC93B77242}" type="slidenum">
              <a:rPr lang="en-GB" smtClean="0"/>
              <a:t>‹#›</a:t>
            </a:fld>
            <a:endParaRPr lang="en-GB" dirty="0"/>
          </a:p>
        </p:txBody>
      </p:sp>
    </p:spTree>
    <p:extLst>
      <p:ext uri="{BB962C8B-B14F-4D97-AF65-F5344CB8AC3E}">
        <p14:creationId xmlns:p14="http://schemas.microsoft.com/office/powerpoint/2010/main" val="1157747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007A781-283E-42AC-929D-A20576378899}" type="datetime1">
              <a:rPr lang="en-GB" smtClean="0"/>
              <a:t>17/05/2022</a:t>
            </a:fld>
            <a:endParaRPr lang="en-GB" dirty="0"/>
          </a:p>
        </p:txBody>
      </p:sp>
      <p:sp>
        <p:nvSpPr>
          <p:cNvPr id="5" name="Footer Placeholder 4"/>
          <p:cNvSpPr>
            <a:spLocks noGrp="1"/>
          </p:cNvSpPr>
          <p:nvPr>
            <p:ph type="ftr" sz="quarter" idx="11"/>
          </p:nvPr>
        </p:nvSpPr>
        <p:spPr/>
        <p:txBody>
          <a:bodyPr/>
          <a:lstStyle/>
          <a:p>
            <a:r>
              <a:rPr lang="en-GB" dirty="0"/>
              <a:t>Central and West Warrington PCN | Central Warrington PCN | East Warrington PCN | South Warrington PCN | Warrington Innovation PCN</a:t>
            </a:r>
          </a:p>
        </p:txBody>
      </p:sp>
      <p:sp>
        <p:nvSpPr>
          <p:cNvPr id="6" name="Slide Number Placeholder 5"/>
          <p:cNvSpPr>
            <a:spLocks noGrp="1"/>
          </p:cNvSpPr>
          <p:nvPr>
            <p:ph type="sldNum" sz="quarter" idx="12"/>
          </p:nvPr>
        </p:nvSpPr>
        <p:spPr/>
        <p:txBody>
          <a:bodyPr/>
          <a:lstStyle/>
          <a:p>
            <a:fld id="{395AB583-9924-4D2B-9761-A2CC93B77242}" type="slidenum">
              <a:rPr lang="en-GB" smtClean="0"/>
              <a:t>‹#›</a:t>
            </a:fld>
            <a:endParaRPr lang="en-GB" dirty="0"/>
          </a:p>
        </p:txBody>
      </p:sp>
    </p:spTree>
    <p:extLst>
      <p:ext uri="{BB962C8B-B14F-4D97-AF65-F5344CB8AC3E}">
        <p14:creationId xmlns:p14="http://schemas.microsoft.com/office/powerpoint/2010/main" val="3130291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10B365F-F1F8-4C26-8648-CE58C9E43005}" type="datetime1">
              <a:rPr lang="en-GB" smtClean="0"/>
              <a:t>17/05/2022</a:t>
            </a:fld>
            <a:endParaRPr lang="en-GB" dirty="0"/>
          </a:p>
        </p:txBody>
      </p:sp>
      <p:sp>
        <p:nvSpPr>
          <p:cNvPr id="5" name="Footer Placeholder 4"/>
          <p:cNvSpPr>
            <a:spLocks noGrp="1"/>
          </p:cNvSpPr>
          <p:nvPr>
            <p:ph type="ftr" sz="quarter" idx="11"/>
          </p:nvPr>
        </p:nvSpPr>
        <p:spPr/>
        <p:txBody>
          <a:bodyPr/>
          <a:lstStyle/>
          <a:p>
            <a:r>
              <a:rPr lang="en-GB" dirty="0"/>
              <a:t>Central and West Warrington PCN | Central Warrington PCN | East Warrington PCN | South Warrington PCN | Warrington Innovation PCN</a:t>
            </a:r>
          </a:p>
        </p:txBody>
      </p:sp>
      <p:sp>
        <p:nvSpPr>
          <p:cNvPr id="6" name="Slide Number Placeholder 5"/>
          <p:cNvSpPr>
            <a:spLocks noGrp="1"/>
          </p:cNvSpPr>
          <p:nvPr>
            <p:ph type="sldNum" sz="quarter" idx="12"/>
          </p:nvPr>
        </p:nvSpPr>
        <p:spPr/>
        <p:txBody>
          <a:bodyPr/>
          <a:lstStyle/>
          <a:p>
            <a:fld id="{395AB583-9924-4D2B-9761-A2CC93B77242}" type="slidenum">
              <a:rPr lang="en-GB" smtClean="0"/>
              <a:t>‹#›</a:t>
            </a:fld>
            <a:endParaRPr lang="en-GB" dirty="0"/>
          </a:p>
        </p:txBody>
      </p:sp>
    </p:spTree>
    <p:extLst>
      <p:ext uri="{BB962C8B-B14F-4D97-AF65-F5344CB8AC3E}">
        <p14:creationId xmlns:p14="http://schemas.microsoft.com/office/powerpoint/2010/main" val="936845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606ECD-D352-414B-A9A0-57E6B06956C7}" type="datetimeFigureOut">
              <a:rPr lang="en-GB" smtClean="0"/>
              <a:t>17/05/2022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7801335-5AF8-496D-85C9-7C6E2C305501}" type="slidenum">
              <a:rPr lang="en-GB" smtClean="0"/>
              <a:t>‹#›</a:t>
            </a:fld>
            <a:endParaRPr lang="en-GB" dirty="0"/>
          </a:p>
        </p:txBody>
      </p:sp>
    </p:spTree>
    <p:extLst>
      <p:ext uri="{BB962C8B-B14F-4D97-AF65-F5344CB8AC3E}">
        <p14:creationId xmlns:p14="http://schemas.microsoft.com/office/powerpoint/2010/main" val="2463394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8750BA-3967-4DF3-BF7A-30497442FDCF}" type="datetime1">
              <a:rPr lang="en-GB" smtClean="0"/>
              <a:t>17/05/2022</a:t>
            </a:fld>
            <a:endParaRPr lang="en-GB" dirty="0"/>
          </a:p>
        </p:txBody>
      </p:sp>
      <p:sp>
        <p:nvSpPr>
          <p:cNvPr id="5" name="Footer Placeholder 4"/>
          <p:cNvSpPr>
            <a:spLocks noGrp="1"/>
          </p:cNvSpPr>
          <p:nvPr>
            <p:ph type="ftr" sz="quarter" idx="11"/>
          </p:nvPr>
        </p:nvSpPr>
        <p:spPr/>
        <p:txBody>
          <a:bodyPr/>
          <a:lstStyle/>
          <a:p>
            <a:r>
              <a:rPr lang="en-GB" dirty="0"/>
              <a:t>Central and West Warrington PCN | Central Warrington PCN | East Warrington PCN | South Warrington PCN | Warrington Innovation PCN</a:t>
            </a:r>
          </a:p>
        </p:txBody>
      </p:sp>
      <p:sp>
        <p:nvSpPr>
          <p:cNvPr id="6" name="Slide Number Placeholder 5"/>
          <p:cNvSpPr>
            <a:spLocks noGrp="1"/>
          </p:cNvSpPr>
          <p:nvPr>
            <p:ph type="sldNum" sz="quarter" idx="12"/>
          </p:nvPr>
        </p:nvSpPr>
        <p:spPr/>
        <p:txBody>
          <a:bodyPr/>
          <a:lstStyle/>
          <a:p>
            <a:fld id="{395AB583-9924-4D2B-9761-A2CC93B77242}" type="slidenum">
              <a:rPr lang="en-GB" smtClean="0"/>
              <a:t>‹#›</a:t>
            </a:fld>
            <a:endParaRPr lang="en-GB" dirty="0"/>
          </a:p>
        </p:txBody>
      </p:sp>
    </p:spTree>
    <p:extLst>
      <p:ext uri="{BB962C8B-B14F-4D97-AF65-F5344CB8AC3E}">
        <p14:creationId xmlns:p14="http://schemas.microsoft.com/office/powerpoint/2010/main" val="3189064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3DD0AE1-4736-4318-9A54-DE296649A44B}" type="datetime1">
              <a:rPr lang="en-GB" smtClean="0"/>
              <a:t>17/05/2022</a:t>
            </a:fld>
            <a:endParaRPr lang="en-GB" dirty="0"/>
          </a:p>
        </p:txBody>
      </p:sp>
      <p:sp>
        <p:nvSpPr>
          <p:cNvPr id="5" name="Footer Placeholder 4"/>
          <p:cNvSpPr>
            <a:spLocks noGrp="1"/>
          </p:cNvSpPr>
          <p:nvPr>
            <p:ph type="ftr" sz="quarter" idx="11"/>
          </p:nvPr>
        </p:nvSpPr>
        <p:spPr/>
        <p:txBody>
          <a:bodyPr/>
          <a:lstStyle/>
          <a:p>
            <a:r>
              <a:rPr lang="en-GB" dirty="0"/>
              <a:t>Central and West Warrington PCN | Central Warrington PCN | East Warrington PCN | South Warrington PCN | Warrington Innovation PCN</a:t>
            </a:r>
          </a:p>
        </p:txBody>
      </p:sp>
      <p:sp>
        <p:nvSpPr>
          <p:cNvPr id="6" name="Slide Number Placeholder 5"/>
          <p:cNvSpPr>
            <a:spLocks noGrp="1"/>
          </p:cNvSpPr>
          <p:nvPr>
            <p:ph type="sldNum" sz="quarter" idx="12"/>
          </p:nvPr>
        </p:nvSpPr>
        <p:spPr/>
        <p:txBody>
          <a:bodyPr/>
          <a:lstStyle/>
          <a:p>
            <a:fld id="{395AB583-9924-4D2B-9761-A2CC93B77242}" type="slidenum">
              <a:rPr lang="en-GB" smtClean="0"/>
              <a:t>‹#›</a:t>
            </a:fld>
            <a:endParaRPr lang="en-GB" dirty="0"/>
          </a:p>
        </p:txBody>
      </p:sp>
    </p:spTree>
    <p:extLst>
      <p:ext uri="{BB962C8B-B14F-4D97-AF65-F5344CB8AC3E}">
        <p14:creationId xmlns:p14="http://schemas.microsoft.com/office/powerpoint/2010/main" val="1395305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DFFF342-7C6E-4A04-AAF5-8B2A372FB610}" type="datetime1">
              <a:rPr lang="en-GB" smtClean="0"/>
              <a:t>17/05/2022</a:t>
            </a:fld>
            <a:endParaRPr lang="en-GB" dirty="0"/>
          </a:p>
        </p:txBody>
      </p:sp>
      <p:sp>
        <p:nvSpPr>
          <p:cNvPr id="6" name="Footer Placeholder 5"/>
          <p:cNvSpPr>
            <a:spLocks noGrp="1"/>
          </p:cNvSpPr>
          <p:nvPr>
            <p:ph type="ftr" sz="quarter" idx="11"/>
          </p:nvPr>
        </p:nvSpPr>
        <p:spPr/>
        <p:txBody>
          <a:bodyPr/>
          <a:lstStyle/>
          <a:p>
            <a:r>
              <a:rPr lang="en-GB" dirty="0"/>
              <a:t>Central and West Warrington PCN | Central Warrington PCN | East Warrington PCN | South Warrington PCN | Warrington Innovation PCN</a:t>
            </a:r>
          </a:p>
        </p:txBody>
      </p:sp>
      <p:sp>
        <p:nvSpPr>
          <p:cNvPr id="7" name="Slide Number Placeholder 6"/>
          <p:cNvSpPr>
            <a:spLocks noGrp="1"/>
          </p:cNvSpPr>
          <p:nvPr>
            <p:ph type="sldNum" sz="quarter" idx="12"/>
          </p:nvPr>
        </p:nvSpPr>
        <p:spPr/>
        <p:txBody>
          <a:bodyPr/>
          <a:lstStyle/>
          <a:p>
            <a:fld id="{395AB583-9924-4D2B-9761-A2CC93B77242}" type="slidenum">
              <a:rPr lang="en-GB" smtClean="0"/>
              <a:t>‹#›</a:t>
            </a:fld>
            <a:endParaRPr lang="en-GB" dirty="0"/>
          </a:p>
        </p:txBody>
      </p:sp>
    </p:spTree>
    <p:extLst>
      <p:ext uri="{BB962C8B-B14F-4D97-AF65-F5344CB8AC3E}">
        <p14:creationId xmlns:p14="http://schemas.microsoft.com/office/powerpoint/2010/main" val="3308106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D1EC66F-A64D-4CCA-A33A-DAA486C33C3D}" type="datetime1">
              <a:rPr lang="en-GB" smtClean="0"/>
              <a:t>17/05/2022</a:t>
            </a:fld>
            <a:endParaRPr lang="en-GB" dirty="0"/>
          </a:p>
        </p:txBody>
      </p:sp>
      <p:sp>
        <p:nvSpPr>
          <p:cNvPr id="8" name="Footer Placeholder 7"/>
          <p:cNvSpPr>
            <a:spLocks noGrp="1"/>
          </p:cNvSpPr>
          <p:nvPr>
            <p:ph type="ftr" sz="quarter" idx="11"/>
          </p:nvPr>
        </p:nvSpPr>
        <p:spPr/>
        <p:txBody>
          <a:bodyPr/>
          <a:lstStyle/>
          <a:p>
            <a:r>
              <a:rPr lang="en-GB" dirty="0"/>
              <a:t>Central and West Warrington PCN | Central Warrington PCN | East Warrington PCN | South Warrington PCN | Warrington Innovation PCN</a:t>
            </a:r>
          </a:p>
        </p:txBody>
      </p:sp>
      <p:sp>
        <p:nvSpPr>
          <p:cNvPr id="9" name="Slide Number Placeholder 8"/>
          <p:cNvSpPr>
            <a:spLocks noGrp="1"/>
          </p:cNvSpPr>
          <p:nvPr>
            <p:ph type="sldNum" sz="quarter" idx="12"/>
          </p:nvPr>
        </p:nvSpPr>
        <p:spPr/>
        <p:txBody>
          <a:bodyPr/>
          <a:lstStyle/>
          <a:p>
            <a:fld id="{395AB583-9924-4D2B-9761-A2CC93B77242}" type="slidenum">
              <a:rPr lang="en-GB" smtClean="0"/>
              <a:t>‹#›</a:t>
            </a:fld>
            <a:endParaRPr lang="en-GB" dirty="0"/>
          </a:p>
        </p:txBody>
      </p:sp>
    </p:spTree>
    <p:extLst>
      <p:ext uri="{BB962C8B-B14F-4D97-AF65-F5344CB8AC3E}">
        <p14:creationId xmlns:p14="http://schemas.microsoft.com/office/powerpoint/2010/main" val="52014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E4F7BC9-990E-4999-9F6D-7D484BF16F7C}" type="datetime1">
              <a:rPr lang="en-GB" smtClean="0"/>
              <a:t>17/05/2022</a:t>
            </a:fld>
            <a:endParaRPr lang="en-GB" dirty="0"/>
          </a:p>
        </p:txBody>
      </p:sp>
      <p:sp>
        <p:nvSpPr>
          <p:cNvPr id="4" name="Footer Placeholder 3"/>
          <p:cNvSpPr>
            <a:spLocks noGrp="1"/>
          </p:cNvSpPr>
          <p:nvPr>
            <p:ph type="ftr" sz="quarter" idx="11"/>
          </p:nvPr>
        </p:nvSpPr>
        <p:spPr/>
        <p:txBody>
          <a:bodyPr/>
          <a:lstStyle/>
          <a:p>
            <a:r>
              <a:rPr lang="en-GB" dirty="0"/>
              <a:t>Central and West Warrington PCN | Central Warrington PCN | East Warrington PCN | South Warrington PCN | Warrington Innovation PCN</a:t>
            </a:r>
          </a:p>
        </p:txBody>
      </p:sp>
      <p:sp>
        <p:nvSpPr>
          <p:cNvPr id="5" name="Slide Number Placeholder 4"/>
          <p:cNvSpPr>
            <a:spLocks noGrp="1"/>
          </p:cNvSpPr>
          <p:nvPr>
            <p:ph type="sldNum" sz="quarter" idx="12"/>
          </p:nvPr>
        </p:nvSpPr>
        <p:spPr/>
        <p:txBody>
          <a:bodyPr/>
          <a:lstStyle/>
          <a:p>
            <a:fld id="{395AB583-9924-4D2B-9761-A2CC93B77242}" type="slidenum">
              <a:rPr lang="en-GB" smtClean="0"/>
              <a:t>‹#›</a:t>
            </a:fld>
            <a:endParaRPr lang="en-GB" dirty="0"/>
          </a:p>
        </p:txBody>
      </p:sp>
    </p:spTree>
    <p:extLst>
      <p:ext uri="{BB962C8B-B14F-4D97-AF65-F5344CB8AC3E}">
        <p14:creationId xmlns:p14="http://schemas.microsoft.com/office/powerpoint/2010/main" val="2892811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691FCB-FA81-4BDC-9F9E-3336AA8F2C18}" type="datetime1">
              <a:rPr lang="en-GB" smtClean="0"/>
              <a:t>17/05/2022</a:t>
            </a:fld>
            <a:endParaRPr lang="en-GB" dirty="0"/>
          </a:p>
        </p:txBody>
      </p:sp>
      <p:sp>
        <p:nvSpPr>
          <p:cNvPr id="3" name="Footer Placeholder 2"/>
          <p:cNvSpPr>
            <a:spLocks noGrp="1"/>
          </p:cNvSpPr>
          <p:nvPr>
            <p:ph type="ftr" sz="quarter" idx="11"/>
          </p:nvPr>
        </p:nvSpPr>
        <p:spPr/>
        <p:txBody>
          <a:bodyPr/>
          <a:lstStyle/>
          <a:p>
            <a:r>
              <a:rPr lang="en-GB" dirty="0"/>
              <a:t>Central and West Warrington PCN | Central Warrington PCN | East Warrington PCN | South Warrington PCN | Warrington Innovation PCN</a:t>
            </a:r>
          </a:p>
        </p:txBody>
      </p:sp>
      <p:sp>
        <p:nvSpPr>
          <p:cNvPr id="4" name="Slide Number Placeholder 3"/>
          <p:cNvSpPr>
            <a:spLocks noGrp="1"/>
          </p:cNvSpPr>
          <p:nvPr>
            <p:ph type="sldNum" sz="quarter" idx="12"/>
          </p:nvPr>
        </p:nvSpPr>
        <p:spPr/>
        <p:txBody>
          <a:bodyPr/>
          <a:lstStyle/>
          <a:p>
            <a:fld id="{395AB583-9924-4D2B-9761-A2CC93B77242}" type="slidenum">
              <a:rPr lang="en-GB" smtClean="0"/>
              <a:t>‹#›</a:t>
            </a:fld>
            <a:endParaRPr lang="en-GB" dirty="0"/>
          </a:p>
        </p:txBody>
      </p:sp>
    </p:spTree>
    <p:extLst>
      <p:ext uri="{BB962C8B-B14F-4D97-AF65-F5344CB8AC3E}">
        <p14:creationId xmlns:p14="http://schemas.microsoft.com/office/powerpoint/2010/main" val="3911123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A6234E-73EF-406A-A1C6-193FEEC1EF58}" type="datetime1">
              <a:rPr lang="en-GB" smtClean="0"/>
              <a:t>17/05/2022</a:t>
            </a:fld>
            <a:endParaRPr lang="en-GB" dirty="0"/>
          </a:p>
        </p:txBody>
      </p:sp>
      <p:sp>
        <p:nvSpPr>
          <p:cNvPr id="6" name="Footer Placeholder 5"/>
          <p:cNvSpPr>
            <a:spLocks noGrp="1"/>
          </p:cNvSpPr>
          <p:nvPr>
            <p:ph type="ftr" sz="quarter" idx="11"/>
          </p:nvPr>
        </p:nvSpPr>
        <p:spPr/>
        <p:txBody>
          <a:bodyPr/>
          <a:lstStyle/>
          <a:p>
            <a:r>
              <a:rPr lang="en-GB" dirty="0"/>
              <a:t>Central and West Warrington PCN | Central Warrington PCN | East Warrington PCN | South Warrington PCN | Warrington Innovation PCN</a:t>
            </a:r>
          </a:p>
        </p:txBody>
      </p:sp>
      <p:sp>
        <p:nvSpPr>
          <p:cNvPr id="7" name="Slide Number Placeholder 6"/>
          <p:cNvSpPr>
            <a:spLocks noGrp="1"/>
          </p:cNvSpPr>
          <p:nvPr>
            <p:ph type="sldNum" sz="quarter" idx="12"/>
          </p:nvPr>
        </p:nvSpPr>
        <p:spPr/>
        <p:txBody>
          <a:bodyPr/>
          <a:lstStyle/>
          <a:p>
            <a:fld id="{395AB583-9924-4D2B-9761-A2CC93B77242}" type="slidenum">
              <a:rPr lang="en-GB" smtClean="0"/>
              <a:t>‹#›</a:t>
            </a:fld>
            <a:endParaRPr lang="en-GB" dirty="0"/>
          </a:p>
        </p:txBody>
      </p:sp>
    </p:spTree>
    <p:extLst>
      <p:ext uri="{BB962C8B-B14F-4D97-AF65-F5344CB8AC3E}">
        <p14:creationId xmlns:p14="http://schemas.microsoft.com/office/powerpoint/2010/main" val="3096272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0B9D60-76A3-466C-9890-1A8469CE08A5}" type="datetime1">
              <a:rPr lang="en-GB" smtClean="0"/>
              <a:t>17/05/2022</a:t>
            </a:fld>
            <a:endParaRPr lang="en-GB" dirty="0"/>
          </a:p>
        </p:txBody>
      </p:sp>
      <p:sp>
        <p:nvSpPr>
          <p:cNvPr id="6" name="Footer Placeholder 5"/>
          <p:cNvSpPr>
            <a:spLocks noGrp="1"/>
          </p:cNvSpPr>
          <p:nvPr>
            <p:ph type="ftr" sz="quarter" idx="11"/>
          </p:nvPr>
        </p:nvSpPr>
        <p:spPr/>
        <p:txBody>
          <a:bodyPr/>
          <a:lstStyle/>
          <a:p>
            <a:r>
              <a:rPr lang="en-GB" dirty="0"/>
              <a:t>Central and West Warrington PCN | Central Warrington PCN | East Warrington PCN | South Warrington PCN | Warrington Innovation PCN</a:t>
            </a:r>
          </a:p>
        </p:txBody>
      </p:sp>
      <p:sp>
        <p:nvSpPr>
          <p:cNvPr id="7" name="Slide Number Placeholder 6"/>
          <p:cNvSpPr>
            <a:spLocks noGrp="1"/>
          </p:cNvSpPr>
          <p:nvPr>
            <p:ph type="sldNum" sz="quarter" idx="12"/>
          </p:nvPr>
        </p:nvSpPr>
        <p:spPr/>
        <p:txBody>
          <a:bodyPr/>
          <a:lstStyle/>
          <a:p>
            <a:fld id="{395AB583-9924-4D2B-9761-A2CC93B77242}" type="slidenum">
              <a:rPr lang="en-GB" smtClean="0"/>
              <a:t>‹#›</a:t>
            </a:fld>
            <a:endParaRPr lang="en-GB" dirty="0"/>
          </a:p>
        </p:txBody>
      </p:sp>
    </p:spTree>
    <p:extLst>
      <p:ext uri="{BB962C8B-B14F-4D97-AF65-F5344CB8AC3E}">
        <p14:creationId xmlns:p14="http://schemas.microsoft.com/office/powerpoint/2010/main" val="3561556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ACDBD2-1EB5-4E85-91D8-EFC820C34F84}" type="datetime1">
              <a:rPr lang="en-GB" smtClean="0"/>
              <a:t>17/05/2022</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a:t>Central and West Warrington PCN | Central Warrington PCN | East Warrington PCN | South Warrington PCN | Warrington Innovation PCN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5AB583-9924-4D2B-9761-A2CC93B77242}" type="slidenum">
              <a:rPr lang="en-GB" smtClean="0"/>
              <a:t>‹#›</a:t>
            </a:fld>
            <a:endParaRPr lang="en-GB" dirty="0"/>
          </a:p>
        </p:txBody>
      </p:sp>
    </p:spTree>
    <p:extLst>
      <p:ext uri="{BB962C8B-B14F-4D97-AF65-F5344CB8AC3E}">
        <p14:creationId xmlns:p14="http://schemas.microsoft.com/office/powerpoint/2010/main" val="2964130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825">
                <a:solidFill>
                  <a:schemeClr val="tx1">
                    <a:lumMod val="50000"/>
                    <a:lumOff val="50000"/>
                  </a:schemeClr>
                </a:solidFill>
              </a:defRPr>
            </a:lvl1pPr>
          </a:lstStyle>
          <a:p>
            <a:fld id="{B6606ECD-D352-414B-A9A0-57E6B06956C7}" type="datetimeFigureOut">
              <a:rPr lang="en-GB" smtClean="0"/>
              <a:t>17/05/2022</a:t>
            </a:fld>
            <a:endParaRPr lang="en-GB" dirty="0"/>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825">
                <a:solidFill>
                  <a:schemeClr val="tx1">
                    <a:lumMod val="50000"/>
                    <a:lumOff val="50000"/>
                  </a:schemeClr>
                </a:solidFill>
              </a:defRPr>
            </a:lvl1pPr>
          </a:lstStyle>
          <a:p>
            <a:endParaRPr lang="en-GB" dirty="0"/>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900" b="1">
                <a:solidFill>
                  <a:schemeClr val="accent1"/>
                </a:solidFill>
              </a:defRPr>
            </a:lvl1pPr>
          </a:lstStyle>
          <a:p>
            <a:fld id="{57801335-5AF8-496D-85C9-7C6E2C305501}" type="slidenum">
              <a:rPr lang="en-GB" smtClean="0"/>
              <a:t>‹#›</a:t>
            </a:fld>
            <a:endParaRPr lang="en-GB" dirty="0"/>
          </a:p>
        </p:txBody>
      </p:sp>
    </p:spTree>
    <p:extLst>
      <p:ext uri="{BB962C8B-B14F-4D97-AF65-F5344CB8AC3E}">
        <p14:creationId xmlns:p14="http://schemas.microsoft.com/office/powerpoint/2010/main" val="3382535456"/>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creativecommons.org/licenses/by-sa/3.0/" TargetMode="External"/><Relationship Id="rId4" Type="http://schemas.openxmlformats.org/officeDocument/2006/relationships/hyperlink" Target="https://www.geograph.org.uk/photo/3054148"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1.jpe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hyperlink" Target="mailto:warccg.halccg.commseng@nhs.net" TargetMode="External"/><Relationship Id="rId2" Type="http://schemas.openxmlformats.org/officeDocument/2006/relationships/hyperlink" Target="mailto:warccgextaccesscic@nhs.net"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www.haltonwarringtonccg.nhs.uk/"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longtermplan.nhs.u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https://creativecommons.org/licenses/by-sa/3.0/" TargetMode="External"/><Relationship Id="rId5" Type="http://schemas.openxmlformats.org/officeDocument/2006/relationships/hyperlink" Target="https://www.geograph.org.uk/photo/3054148" TargetMode="External"/><Relationship Id="rId4" Type="http://schemas.openxmlformats.org/officeDocument/2006/relationships/hyperlink" Target="https://idreflections.blogspot.com/2015/06/l-role-in-purpose-driven-workplace.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8376" y="512676"/>
            <a:ext cx="8147248" cy="5832648"/>
          </a:xfrm>
        </p:spPr>
        <p:txBody>
          <a:bodyPr>
            <a:normAutofit fontScale="90000"/>
          </a:bodyPr>
          <a:lstStyle/>
          <a:p>
            <a:r>
              <a:rPr lang="en-GB" sz="4000" b="1" dirty="0"/>
              <a:t>Changes to the Primary Care Extended Access Service in Warrington</a:t>
            </a:r>
            <a:br>
              <a:rPr lang="en-GB" sz="4000" b="1" dirty="0"/>
            </a:br>
            <a:br>
              <a:rPr lang="en-GB" sz="4000" b="1" dirty="0"/>
            </a:br>
            <a:r>
              <a:rPr lang="en-GB" sz="2800" dirty="0"/>
              <a:t>Vicky Ellis-Brown, PCN Manager, Central and West Warrington (CWW) Primary Care Network (PCN)</a:t>
            </a:r>
            <a:br>
              <a:rPr lang="en-GB" sz="2800" dirty="0"/>
            </a:br>
            <a:br>
              <a:rPr lang="en-GB" sz="2800" dirty="0"/>
            </a:br>
            <a:r>
              <a:rPr lang="en-GB" sz="2800" dirty="0"/>
              <a:t>Marie-Ann Hunter, PCN Strategic Manager, for Central East Warrington, East Warrington and South Warrington Primary Care Networks (PCNs)</a:t>
            </a:r>
            <a:br>
              <a:rPr lang="en-GB" sz="2800" dirty="0"/>
            </a:br>
            <a:br>
              <a:rPr lang="en-GB" sz="2800" dirty="0"/>
            </a:br>
            <a:r>
              <a:rPr lang="en-GB" sz="2800" dirty="0"/>
              <a:t>Calum Meakin, PCN Deputy Manager for Warrington Innovation Network (WIN) </a:t>
            </a:r>
            <a:endParaRPr lang="en-GB" sz="4000" dirty="0"/>
          </a:p>
        </p:txBody>
      </p:sp>
      <p:sp>
        <p:nvSpPr>
          <p:cNvPr id="9" name="Footer Placeholder 8">
            <a:extLst>
              <a:ext uri="{FF2B5EF4-FFF2-40B4-BE49-F238E27FC236}">
                <a16:creationId xmlns:a16="http://schemas.microsoft.com/office/drawing/2014/main" id="{5DA72156-A9B4-EFA1-00AB-E89419BF070C}"/>
              </a:ext>
            </a:extLst>
          </p:cNvPr>
          <p:cNvSpPr>
            <a:spLocks noGrp="1"/>
          </p:cNvSpPr>
          <p:nvPr>
            <p:ph type="ftr" sz="quarter" idx="11"/>
          </p:nvPr>
        </p:nvSpPr>
        <p:spPr>
          <a:xfrm>
            <a:off x="179512" y="6356350"/>
            <a:ext cx="8784976" cy="365125"/>
          </a:xfrm>
        </p:spPr>
        <p:txBody>
          <a:bodyPr/>
          <a:lstStyle/>
          <a:p>
            <a:r>
              <a:rPr lang="en-GB" dirty="0"/>
              <a:t>Central and West Warrington PCN | Central East Warrington PCN | East Warrington PCN | South Warrington PCN | </a:t>
            </a:r>
          </a:p>
          <a:p>
            <a:r>
              <a:rPr lang="en-GB" dirty="0"/>
              <a:t>Warrington Innovation PCN</a:t>
            </a:r>
          </a:p>
        </p:txBody>
      </p:sp>
      <p:pic>
        <p:nvPicPr>
          <p:cNvPr id="1026" name="Picture 2" descr="NHS Logo colour code">
            <a:extLst>
              <a:ext uri="{FF2B5EF4-FFF2-40B4-BE49-F238E27FC236}">
                <a16:creationId xmlns:a16="http://schemas.microsoft.com/office/drawing/2014/main" id="{9C78A8F3-8588-9B29-2DB3-36D5BA9C019F}"/>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1413" t="26770" r="43700" b="26727"/>
          <a:stretch/>
        </p:blipFill>
        <p:spPr bwMode="auto">
          <a:xfrm>
            <a:off x="35496" y="44624"/>
            <a:ext cx="1368154" cy="576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2867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ormAutofit/>
          </a:bodyPr>
          <a:lstStyle/>
          <a:p>
            <a:r>
              <a:rPr lang="en-GB" sz="4000" b="1" dirty="0"/>
              <a:t>Collaborative PCN Proposal </a:t>
            </a:r>
          </a:p>
        </p:txBody>
      </p:sp>
      <p:sp>
        <p:nvSpPr>
          <p:cNvPr id="8" name="TextBox 7">
            <a:extLst>
              <a:ext uri="{FF2B5EF4-FFF2-40B4-BE49-F238E27FC236}">
                <a16:creationId xmlns:a16="http://schemas.microsoft.com/office/drawing/2014/main" id="{7F4EE8BA-7317-1D89-6D0B-5791F018025F}"/>
              </a:ext>
            </a:extLst>
          </p:cNvPr>
          <p:cNvSpPr txBox="1"/>
          <p:nvPr/>
        </p:nvSpPr>
        <p:spPr>
          <a:xfrm>
            <a:off x="287524" y="1063085"/>
            <a:ext cx="8568952" cy="2308324"/>
          </a:xfrm>
          <a:prstGeom prst="rect">
            <a:avLst/>
          </a:prstGeom>
          <a:noFill/>
        </p:spPr>
        <p:txBody>
          <a:bodyPr wrap="square" rtlCol="0">
            <a:spAutoFit/>
          </a:bodyPr>
          <a:lstStyle/>
          <a:p>
            <a:r>
              <a:rPr lang="en-GB" dirty="0"/>
              <a:t>The Collaborative PCN, is four PCNs across Warrington working together to deliver Extended Access Services. </a:t>
            </a:r>
          </a:p>
          <a:p>
            <a:endParaRPr lang="en-GB" dirty="0"/>
          </a:p>
          <a:p>
            <a:pPr marL="285750" indent="-285750">
              <a:buFont typeface="Arial" panose="020B0604020202020204" pitchFamily="34" charset="0"/>
              <a:buChar char="•"/>
            </a:pPr>
            <a:r>
              <a:rPr lang="en-GB" dirty="0"/>
              <a:t>Pilot service since August 2021</a:t>
            </a:r>
          </a:p>
          <a:p>
            <a:pPr marL="285750" indent="-285750">
              <a:buFont typeface="Arial" panose="020B0604020202020204" pitchFamily="34" charset="0"/>
              <a:buChar char="•"/>
            </a:pPr>
            <a:r>
              <a:rPr lang="en-GB" dirty="0"/>
              <a:t>Hub &amp; Spoke model (Orford Jubilee and GP locations across the town)</a:t>
            </a:r>
          </a:p>
          <a:p>
            <a:pPr marL="285750" indent="-285750">
              <a:buFont typeface="Arial" panose="020B0604020202020204" pitchFamily="34" charset="0"/>
              <a:buChar char="•"/>
            </a:pPr>
            <a:r>
              <a:rPr lang="en-GB" dirty="0"/>
              <a:t>498 (97%) positive comments from people who have used the service during the pilot </a:t>
            </a:r>
          </a:p>
          <a:p>
            <a:pPr marL="285750" indent="-285750">
              <a:buFont typeface="Arial" panose="020B0604020202020204" pitchFamily="34" charset="0"/>
              <a:buChar char="•"/>
            </a:pPr>
            <a:r>
              <a:rPr lang="en-GB" dirty="0"/>
              <a:t>Central location </a:t>
            </a:r>
          </a:p>
          <a:p>
            <a:pPr marL="285750" indent="-285750">
              <a:buFont typeface="Arial" panose="020B0604020202020204" pitchFamily="34" charset="0"/>
              <a:buChar char="•"/>
            </a:pPr>
            <a:r>
              <a:rPr lang="en-GB" dirty="0"/>
              <a:t>Accessible</a:t>
            </a:r>
          </a:p>
        </p:txBody>
      </p:sp>
      <p:sp>
        <p:nvSpPr>
          <p:cNvPr id="9" name="Footer Placeholder 8">
            <a:extLst>
              <a:ext uri="{FF2B5EF4-FFF2-40B4-BE49-F238E27FC236}">
                <a16:creationId xmlns:a16="http://schemas.microsoft.com/office/drawing/2014/main" id="{5DA72156-A9B4-EFA1-00AB-E89419BF070C}"/>
              </a:ext>
            </a:extLst>
          </p:cNvPr>
          <p:cNvSpPr>
            <a:spLocks noGrp="1"/>
          </p:cNvSpPr>
          <p:nvPr>
            <p:ph type="ftr" sz="quarter" idx="11"/>
          </p:nvPr>
        </p:nvSpPr>
        <p:spPr>
          <a:xfrm>
            <a:off x="179512" y="6356350"/>
            <a:ext cx="8784976" cy="365125"/>
          </a:xfrm>
        </p:spPr>
        <p:txBody>
          <a:bodyPr/>
          <a:lstStyle/>
          <a:p>
            <a:r>
              <a:rPr lang="en-GB" dirty="0"/>
              <a:t>Central and West Warrington PCN | Central East Warrington PCN | East Warrington PCN | South Warrington PCN | </a:t>
            </a:r>
          </a:p>
          <a:p>
            <a:r>
              <a:rPr lang="en-GB" dirty="0"/>
              <a:t>Warrington Innovation PCN</a:t>
            </a:r>
          </a:p>
        </p:txBody>
      </p:sp>
      <p:pic>
        <p:nvPicPr>
          <p:cNvPr id="6" name="Picture 2" descr="NHS Logo colour code">
            <a:extLst>
              <a:ext uri="{FF2B5EF4-FFF2-40B4-BE49-F238E27FC236}">
                <a16:creationId xmlns:a16="http://schemas.microsoft.com/office/drawing/2014/main" id="{1203F94D-6EA3-0694-FE95-1AF1D5812D86}"/>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1413" t="26770" r="43700" b="26727"/>
          <a:stretch/>
        </p:blipFill>
        <p:spPr bwMode="auto">
          <a:xfrm>
            <a:off x="35496" y="44624"/>
            <a:ext cx="1368154" cy="57606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Exterior of a building adn car park">
            <a:extLst>
              <a:ext uri="{FF2B5EF4-FFF2-40B4-BE49-F238E27FC236}">
                <a16:creationId xmlns:a16="http://schemas.microsoft.com/office/drawing/2014/main" id="{61E7BEC4-B31D-C2F9-34A3-C1AAF22B27E9}"/>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99592" y="3602241"/>
            <a:ext cx="4752528" cy="2443480"/>
          </a:xfrm>
          <a:prstGeom prst="rect">
            <a:avLst/>
          </a:prstGeom>
        </p:spPr>
      </p:pic>
      <p:sp>
        <p:nvSpPr>
          <p:cNvPr id="7" name="TextBox 6">
            <a:extLst>
              <a:ext uri="{FF2B5EF4-FFF2-40B4-BE49-F238E27FC236}">
                <a16:creationId xmlns:a16="http://schemas.microsoft.com/office/drawing/2014/main" id="{E7E1C40F-99FB-A676-70EF-6918EB3DFF4F}"/>
              </a:ext>
            </a:extLst>
          </p:cNvPr>
          <p:cNvSpPr txBox="1"/>
          <p:nvPr/>
        </p:nvSpPr>
        <p:spPr>
          <a:xfrm>
            <a:off x="899592" y="6045721"/>
            <a:ext cx="4752528" cy="230832"/>
          </a:xfrm>
          <a:prstGeom prst="rect">
            <a:avLst/>
          </a:prstGeom>
          <a:noFill/>
        </p:spPr>
        <p:txBody>
          <a:bodyPr wrap="square" rtlCol="0">
            <a:spAutoFit/>
          </a:bodyPr>
          <a:lstStyle/>
          <a:p>
            <a:r>
              <a:rPr lang="en-GB" sz="900">
                <a:hlinkClick r:id="rId4" tooltip="https://www.geograph.org.uk/photo/3054148"/>
              </a:rPr>
              <a:t>This Photo</a:t>
            </a:r>
            <a:r>
              <a:rPr lang="en-GB" sz="900"/>
              <a:t> by Unknown Author is licensed under </a:t>
            </a:r>
            <a:r>
              <a:rPr lang="en-GB" sz="900">
                <a:hlinkClick r:id="rId5" tooltip="https://creativecommons.org/licenses/by-sa/3.0/"/>
              </a:rPr>
              <a:t>CC BY-SA</a:t>
            </a:r>
            <a:endParaRPr lang="en-GB" sz="900"/>
          </a:p>
        </p:txBody>
      </p:sp>
    </p:spTree>
    <p:extLst>
      <p:ext uri="{BB962C8B-B14F-4D97-AF65-F5344CB8AC3E}">
        <p14:creationId xmlns:p14="http://schemas.microsoft.com/office/powerpoint/2010/main" val="2647735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5725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426464"/>
            <a:ext cx="8179482" cy="1238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350" dirty="0"/>
          </a:p>
        </p:txBody>
      </p:sp>
      <p:sp>
        <p:nvSpPr>
          <p:cNvPr id="2" name="Title 1">
            <a:extLst>
              <a:ext uri="{FF2B5EF4-FFF2-40B4-BE49-F238E27FC236}">
                <a16:creationId xmlns:a16="http://schemas.microsoft.com/office/drawing/2014/main" id="{0B040BA9-5004-4E61-B477-CC923FF638F6}"/>
              </a:ext>
            </a:extLst>
          </p:cNvPr>
          <p:cNvSpPr>
            <a:spLocks noGrp="1"/>
          </p:cNvSpPr>
          <p:nvPr>
            <p:ph type="title"/>
          </p:nvPr>
        </p:nvSpPr>
        <p:spPr>
          <a:xfrm>
            <a:off x="1200566" y="1672780"/>
            <a:ext cx="6737617" cy="750734"/>
          </a:xfrm>
        </p:spPr>
        <p:txBody>
          <a:bodyPr>
            <a:normAutofit/>
          </a:bodyPr>
          <a:lstStyle/>
          <a:p>
            <a:r>
              <a:rPr lang="en-GB" dirty="0">
                <a:solidFill>
                  <a:schemeClr val="tx1"/>
                </a:solidFill>
              </a:rPr>
              <a:t>Proposed Model</a:t>
            </a:r>
          </a:p>
        </p:txBody>
      </p:sp>
      <p:sp>
        <p:nvSpPr>
          <p:cNvPr id="12" name="Rectangle 11">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900" y="1426464"/>
            <a:ext cx="889034" cy="1238350"/>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3" y="2752144"/>
            <a:ext cx="877276" cy="2672534"/>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5" y="2752145"/>
            <a:ext cx="8190670" cy="2672533"/>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350" dirty="0"/>
          </a:p>
        </p:txBody>
      </p:sp>
      <p:graphicFrame>
        <p:nvGraphicFramePr>
          <p:cNvPr id="17" name="Table 16">
            <a:extLst>
              <a:ext uri="{FF2B5EF4-FFF2-40B4-BE49-F238E27FC236}">
                <a16:creationId xmlns:a16="http://schemas.microsoft.com/office/drawing/2014/main" id="{1430FAA6-0ED8-4AC9-BA31-DA51131BBC34}"/>
              </a:ext>
            </a:extLst>
          </p:cNvPr>
          <p:cNvGraphicFramePr>
            <a:graphicFrameLocks noGrp="1"/>
          </p:cNvGraphicFramePr>
          <p:nvPr>
            <p:extLst>
              <p:ext uri="{D42A27DB-BD31-4B8C-83A1-F6EECF244321}">
                <p14:modId xmlns:p14="http://schemas.microsoft.com/office/powerpoint/2010/main" val="3862415788"/>
              </p:ext>
            </p:extLst>
          </p:nvPr>
        </p:nvGraphicFramePr>
        <p:xfrm>
          <a:off x="877848" y="2752145"/>
          <a:ext cx="7383051" cy="3168711"/>
        </p:xfrm>
        <a:graphic>
          <a:graphicData uri="http://schemas.openxmlformats.org/drawingml/2006/table">
            <a:tbl>
              <a:tblPr firstRow="1" firstCol="1" bandRow="1">
                <a:tableStyleId>{3B4B98B0-60AC-42C2-AFA5-B58CD77FA1E5}</a:tableStyleId>
              </a:tblPr>
              <a:tblGrid>
                <a:gridCol w="1345714">
                  <a:extLst>
                    <a:ext uri="{9D8B030D-6E8A-4147-A177-3AD203B41FA5}">
                      <a16:colId xmlns:a16="http://schemas.microsoft.com/office/drawing/2014/main" val="3714577130"/>
                    </a:ext>
                  </a:extLst>
                </a:gridCol>
                <a:gridCol w="1079326">
                  <a:extLst>
                    <a:ext uri="{9D8B030D-6E8A-4147-A177-3AD203B41FA5}">
                      <a16:colId xmlns:a16="http://schemas.microsoft.com/office/drawing/2014/main" val="2594724074"/>
                    </a:ext>
                  </a:extLst>
                </a:gridCol>
                <a:gridCol w="982383">
                  <a:extLst>
                    <a:ext uri="{9D8B030D-6E8A-4147-A177-3AD203B41FA5}">
                      <a16:colId xmlns:a16="http://schemas.microsoft.com/office/drawing/2014/main" val="1371418693"/>
                    </a:ext>
                  </a:extLst>
                </a:gridCol>
                <a:gridCol w="1018500">
                  <a:extLst>
                    <a:ext uri="{9D8B030D-6E8A-4147-A177-3AD203B41FA5}">
                      <a16:colId xmlns:a16="http://schemas.microsoft.com/office/drawing/2014/main" val="427133327"/>
                    </a:ext>
                  </a:extLst>
                </a:gridCol>
                <a:gridCol w="1097958">
                  <a:extLst>
                    <a:ext uri="{9D8B030D-6E8A-4147-A177-3AD203B41FA5}">
                      <a16:colId xmlns:a16="http://schemas.microsoft.com/office/drawing/2014/main" val="3560832889"/>
                    </a:ext>
                  </a:extLst>
                </a:gridCol>
                <a:gridCol w="953489">
                  <a:extLst>
                    <a:ext uri="{9D8B030D-6E8A-4147-A177-3AD203B41FA5}">
                      <a16:colId xmlns:a16="http://schemas.microsoft.com/office/drawing/2014/main" val="2756273604"/>
                    </a:ext>
                  </a:extLst>
                </a:gridCol>
                <a:gridCol w="905681">
                  <a:extLst>
                    <a:ext uri="{9D8B030D-6E8A-4147-A177-3AD203B41FA5}">
                      <a16:colId xmlns:a16="http://schemas.microsoft.com/office/drawing/2014/main" val="277074346"/>
                    </a:ext>
                  </a:extLst>
                </a:gridCol>
              </a:tblGrid>
              <a:tr h="793759">
                <a:tc>
                  <a:txBody>
                    <a:bodyPr/>
                    <a:lstStyle/>
                    <a:p>
                      <a:pPr algn="ctr">
                        <a:lnSpc>
                          <a:spcPct val="107000"/>
                        </a:lnSpc>
                        <a:spcAft>
                          <a:spcPts val="800"/>
                        </a:spcAft>
                        <a:tabLst>
                          <a:tab pos="590550" algn="l"/>
                        </a:tabLs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4 Seasons Medical Centre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Parkview Medical Centre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Latchford Medical Centre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Stockton Heath Medical Centre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1 Manchester Road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Orford Jubilee Hub</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1510019734"/>
                  </a:ext>
                </a:extLst>
              </a:tr>
              <a:tr h="406686">
                <a:tc>
                  <a:txBody>
                    <a:bodyPr/>
                    <a:lstStyle/>
                    <a:p>
                      <a:pPr algn="ctr">
                        <a:lnSpc>
                          <a:spcPct val="107000"/>
                        </a:lnSpc>
                        <a:spcAft>
                          <a:spcPts val="800"/>
                        </a:spcAft>
                        <a:tabLst>
                          <a:tab pos="590550" algn="l"/>
                        </a:tabLst>
                      </a:pPr>
                      <a:r>
                        <a:rPr lang="en-GB" sz="1100" dirty="0">
                          <a:effectLst/>
                        </a:rPr>
                        <a:t>Monday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6.30pm – 8pm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6.30pm – 8pm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6.30pm – 8pm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1479705324"/>
                  </a:ext>
                </a:extLst>
              </a:tr>
              <a:tr h="406686">
                <a:tc>
                  <a:txBody>
                    <a:bodyPr/>
                    <a:lstStyle/>
                    <a:p>
                      <a:pPr algn="ctr">
                        <a:lnSpc>
                          <a:spcPct val="107000"/>
                        </a:lnSpc>
                        <a:spcAft>
                          <a:spcPts val="800"/>
                        </a:spcAft>
                        <a:tabLst>
                          <a:tab pos="590550" algn="l"/>
                        </a:tabLst>
                      </a:pPr>
                      <a:r>
                        <a:rPr lang="en-GB" sz="1100" dirty="0">
                          <a:effectLst/>
                        </a:rPr>
                        <a:t>Tuesday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6.30pm – 8pm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6.30pm – 8pm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6.30pm – 8pm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3502959063"/>
                  </a:ext>
                </a:extLst>
              </a:tr>
              <a:tr h="348841">
                <a:tc>
                  <a:txBody>
                    <a:bodyPr/>
                    <a:lstStyle/>
                    <a:p>
                      <a:pPr algn="ctr">
                        <a:lnSpc>
                          <a:spcPct val="107000"/>
                        </a:lnSpc>
                        <a:spcAft>
                          <a:spcPts val="800"/>
                        </a:spcAft>
                        <a:tabLst>
                          <a:tab pos="590550" algn="l"/>
                        </a:tabLst>
                      </a:pPr>
                      <a:r>
                        <a:rPr lang="en-GB" sz="1100" dirty="0">
                          <a:effectLst/>
                        </a:rPr>
                        <a:t>Wednesday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6.30pm – 8pm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6.30pm – 8pm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6.30pm – 8pm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459855759"/>
                  </a:ext>
                </a:extLst>
              </a:tr>
              <a:tr h="406686">
                <a:tc>
                  <a:txBody>
                    <a:bodyPr/>
                    <a:lstStyle/>
                    <a:p>
                      <a:pPr algn="ctr">
                        <a:lnSpc>
                          <a:spcPct val="107000"/>
                        </a:lnSpc>
                        <a:spcAft>
                          <a:spcPts val="800"/>
                        </a:spcAft>
                        <a:tabLst>
                          <a:tab pos="590550" algn="l"/>
                        </a:tabLst>
                      </a:pPr>
                      <a:r>
                        <a:rPr lang="en-GB" sz="1100">
                          <a:effectLst/>
                        </a:rPr>
                        <a:t>Thursday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6.30pm – 8pm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6.30pm – 8pm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6.30pm – 8pm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2899294300"/>
                  </a:ext>
                </a:extLst>
              </a:tr>
              <a:tr h="223564">
                <a:tc>
                  <a:txBody>
                    <a:bodyPr/>
                    <a:lstStyle/>
                    <a:p>
                      <a:pPr algn="ctr">
                        <a:lnSpc>
                          <a:spcPct val="107000"/>
                        </a:lnSpc>
                        <a:spcAft>
                          <a:spcPts val="800"/>
                        </a:spcAft>
                        <a:tabLst>
                          <a:tab pos="590550" algn="l"/>
                        </a:tabLst>
                      </a:pPr>
                      <a:r>
                        <a:rPr lang="en-GB" sz="1100" dirty="0">
                          <a:effectLst/>
                        </a:rPr>
                        <a:t>Friday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6.30pm – 8pm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3792186273"/>
                  </a:ext>
                </a:extLst>
              </a:tr>
              <a:tr h="223564">
                <a:tc>
                  <a:txBody>
                    <a:bodyPr/>
                    <a:lstStyle/>
                    <a:p>
                      <a:pPr algn="ctr">
                        <a:lnSpc>
                          <a:spcPct val="107000"/>
                        </a:lnSpc>
                        <a:spcAft>
                          <a:spcPts val="800"/>
                        </a:spcAft>
                        <a:tabLst>
                          <a:tab pos="590550" algn="l"/>
                        </a:tabLst>
                      </a:pPr>
                      <a:r>
                        <a:rPr lang="en-GB" sz="1100" dirty="0">
                          <a:effectLst/>
                        </a:rPr>
                        <a:t>Saturday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8am-4pm</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3791009248"/>
                  </a:ext>
                </a:extLst>
              </a:tr>
              <a:tr h="231651">
                <a:tc>
                  <a:txBody>
                    <a:bodyPr/>
                    <a:lstStyle/>
                    <a:p>
                      <a:pPr algn="ctr">
                        <a:lnSpc>
                          <a:spcPct val="107000"/>
                        </a:lnSpc>
                        <a:spcAft>
                          <a:spcPts val="800"/>
                        </a:spcAft>
                        <a:tabLst>
                          <a:tab pos="590550" algn="l"/>
                        </a:tabLst>
                      </a:pPr>
                      <a:r>
                        <a:rPr lang="en-GB" sz="1100" dirty="0">
                          <a:effectLst/>
                        </a:rPr>
                        <a:t>Sunday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tc>
                  <a:txBody>
                    <a:bodyPr/>
                    <a:lstStyle/>
                    <a:p>
                      <a:pPr algn="ctr">
                        <a:lnSpc>
                          <a:spcPct val="107000"/>
                        </a:lnSpc>
                        <a:spcAft>
                          <a:spcPts val="800"/>
                        </a:spcAft>
                        <a:tabLst>
                          <a:tab pos="590550" algn="l"/>
                        </a:tabLst>
                      </a:pPr>
                      <a:r>
                        <a:rPr lang="en-GB" sz="1100" dirty="0">
                          <a:effectLst/>
                        </a:rPr>
                        <a:t>10am-2pm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nchor="ctr"/>
                </a:tc>
                <a:extLst>
                  <a:ext uri="{0D108BD9-81ED-4DB2-BD59-A6C34878D82A}">
                    <a16:rowId xmlns:a16="http://schemas.microsoft.com/office/drawing/2014/main" val="3626013865"/>
                  </a:ext>
                </a:extLst>
              </a:tr>
            </a:tbl>
          </a:graphicData>
        </a:graphic>
      </p:graphicFrame>
      <p:pic>
        <p:nvPicPr>
          <p:cNvPr id="23" name="Picture 22" descr="Warrington Central East">
            <a:extLst>
              <a:ext uri="{FF2B5EF4-FFF2-40B4-BE49-F238E27FC236}">
                <a16:creationId xmlns:a16="http://schemas.microsoft.com/office/drawing/2014/main" id="{9AC796A5-81E6-4976-BBA6-B7680D0FE9A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11907" y="877617"/>
            <a:ext cx="1920459" cy="542216"/>
          </a:xfrm>
          <a:prstGeom prst="rect">
            <a:avLst/>
          </a:prstGeom>
        </p:spPr>
      </p:pic>
      <p:pic>
        <p:nvPicPr>
          <p:cNvPr id="24" name="Picture 23" descr="East Warrington">
            <a:extLst>
              <a:ext uri="{FF2B5EF4-FFF2-40B4-BE49-F238E27FC236}">
                <a16:creationId xmlns:a16="http://schemas.microsoft.com/office/drawing/2014/main" id="{EBF181BE-86C2-428E-BBAA-BFA2F9D831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8880" y="893490"/>
            <a:ext cx="523179" cy="524147"/>
          </a:xfrm>
          <a:prstGeom prst="rect">
            <a:avLst/>
          </a:prstGeom>
        </p:spPr>
      </p:pic>
      <p:pic>
        <p:nvPicPr>
          <p:cNvPr id="25" name="Picture 24" descr="swan">
            <a:extLst>
              <a:ext uri="{FF2B5EF4-FFF2-40B4-BE49-F238E27FC236}">
                <a16:creationId xmlns:a16="http://schemas.microsoft.com/office/drawing/2014/main" id="{8560ED04-F46A-4E05-A86B-38857FE9277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86691" y="792945"/>
            <a:ext cx="503382" cy="546188"/>
          </a:xfrm>
          <a:prstGeom prst="rect">
            <a:avLst/>
          </a:prstGeom>
        </p:spPr>
      </p:pic>
      <p:sp>
        <p:nvSpPr>
          <p:cNvPr id="5" name="Callout: Down Arrow 4">
            <a:extLst>
              <a:ext uri="{FF2B5EF4-FFF2-40B4-BE49-F238E27FC236}">
                <a16:creationId xmlns:a16="http://schemas.microsoft.com/office/drawing/2014/main" id="{1E6BB7CF-A62F-4017-A967-ABB5F911D8EC}"/>
              </a:ext>
            </a:extLst>
          </p:cNvPr>
          <p:cNvSpPr/>
          <p:nvPr/>
        </p:nvSpPr>
        <p:spPr>
          <a:xfrm>
            <a:off x="2421731" y="2327279"/>
            <a:ext cx="1728788" cy="685104"/>
          </a:xfrm>
          <a:prstGeom prst="down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ln w="0"/>
                <a:solidFill>
                  <a:schemeClr val="tx1"/>
                </a:solidFill>
                <a:effectLst>
                  <a:outerShdw blurRad="38100" dist="19050" dir="2700000" algn="tl" rotWithShape="0">
                    <a:schemeClr val="dk1">
                      <a:alpha val="40000"/>
                    </a:schemeClr>
                  </a:outerShdw>
                </a:effectLst>
              </a:rPr>
              <a:t>Warrington Innovation Network</a:t>
            </a:r>
          </a:p>
        </p:txBody>
      </p:sp>
      <p:sp>
        <p:nvSpPr>
          <p:cNvPr id="15" name="Callout: Down Arrow 14">
            <a:extLst>
              <a:ext uri="{FF2B5EF4-FFF2-40B4-BE49-F238E27FC236}">
                <a16:creationId xmlns:a16="http://schemas.microsoft.com/office/drawing/2014/main" id="{6EE2E439-DBEE-4626-9342-C54A9916C658}"/>
              </a:ext>
            </a:extLst>
          </p:cNvPr>
          <p:cNvSpPr/>
          <p:nvPr/>
        </p:nvSpPr>
        <p:spPr>
          <a:xfrm>
            <a:off x="4281985" y="2322262"/>
            <a:ext cx="1728788" cy="685104"/>
          </a:xfrm>
          <a:prstGeom prst="down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ln w="0"/>
                <a:solidFill>
                  <a:schemeClr val="tx1"/>
                </a:solidFill>
                <a:effectLst>
                  <a:outerShdw blurRad="38100" dist="19050" dir="2700000" algn="tl" rotWithShape="0">
                    <a:schemeClr val="dk1">
                      <a:alpha val="40000"/>
                    </a:schemeClr>
                  </a:outerShdw>
                </a:effectLst>
              </a:rPr>
              <a:t>South Warrington Network</a:t>
            </a:r>
          </a:p>
        </p:txBody>
      </p:sp>
      <p:sp>
        <p:nvSpPr>
          <p:cNvPr id="18" name="Callout: Down Arrow 17">
            <a:extLst>
              <a:ext uri="{FF2B5EF4-FFF2-40B4-BE49-F238E27FC236}">
                <a16:creationId xmlns:a16="http://schemas.microsoft.com/office/drawing/2014/main" id="{2966227D-5567-4B0D-BFA0-4EB6F9611762}"/>
              </a:ext>
            </a:extLst>
          </p:cNvPr>
          <p:cNvSpPr/>
          <p:nvPr/>
        </p:nvSpPr>
        <p:spPr>
          <a:xfrm>
            <a:off x="6162078" y="2306302"/>
            <a:ext cx="1441400" cy="685104"/>
          </a:xfrm>
          <a:prstGeom prst="downArrow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ln w="0"/>
                <a:solidFill>
                  <a:schemeClr val="tx1"/>
                </a:solidFill>
                <a:effectLst>
                  <a:outerShdw blurRad="38100" dist="19050" dir="2700000" algn="tl" rotWithShape="0">
                    <a:schemeClr val="dk1">
                      <a:alpha val="40000"/>
                    </a:schemeClr>
                  </a:outerShdw>
                </a:effectLst>
              </a:rPr>
              <a:t>East and Central East Networks</a:t>
            </a:r>
          </a:p>
        </p:txBody>
      </p:sp>
      <p:sp>
        <p:nvSpPr>
          <p:cNvPr id="19" name="Callout: Down Arrow 18">
            <a:extLst>
              <a:ext uri="{FF2B5EF4-FFF2-40B4-BE49-F238E27FC236}">
                <a16:creationId xmlns:a16="http://schemas.microsoft.com/office/drawing/2014/main" id="{675957EE-3419-4731-BB68-0BC085E7300C}"/>
              </a:ext>
            </a:extLst>
          </p:cNvPr>
          <p:cNvSpPr/>
          <p:nvPr/>
        </p:nvSpPr>
        <p:spPr>
          <a:xfrm>
            <a:off x="6948582" y="1757808"/>
            <a:ext cx="1728788" cy="685104"/>
          </a:xfrm>
          <a:prstGeom prst="downArrowCallout">
            <a:avLst>
              <a:gd name="adj1" fmla="val 16658"/>
              <a:gd name="adj2" fmla="val 27085"/>
              <a:gd name="adj3" fmla="val 25000"/>
              <a:gd name="adj4" fmla="val 6497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ln w="0"/>
                <a:solidFill>
                  <a:schemeClr val="tx1"/>
                </a:solidFill>
                <a:effectLst>
                  <a:outerShdw blurRad="38100" dist="19050" dir="2700000" algn="tl" rotWithShape="0">
                    <a:schemeClr val="dk1">
                      <a:alpha val="40000"/>
                    </a:schemeClr>
                  </a:outerShdw>
                </a:effectLst>
              </a:rPr>
              <a:t>All collaboration networks</a:t>
            </a:r>
          </a:p>
        </p:txBody>
      </p:sp>
      <p:sp>
        <p:nvSpPr>
          <p:cNvPr id="20" name="Title 1">
            <a:extLst>
              <a:ext uri="{FF2B5EF4-FFF2-40B4-BE49-F238E27FC236}">
                <a16:creationId xmlns:a16="http://schemas.microsoft.com/office/drawing/2014/main" id="{6F70E931-B080-B0B6-5074-184C0EEAC882}"/>
              </a:ext>
            </a:extLst>
          </p:cNvPr>
          <p:cNvSpPr txBox="1">
            <a:spLocks/>
          </p:cNvSpPr>
          <p:nvPr/>
        </p:nvSpPr>
        <p:spPr>
          <a:xfrm>
            <a:off x="592782" y="-212355"/>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en-GB" sz="4000" b="1" dirty="0">
                <a:solidFill>
                  <a:schemeClr val="tx1"/>
                </a:solidFill>
              </a:rPr>
              <a:t>Collaborative PCN Proposal</a:t>
            </a:r>
          </a:p>
        </p:txBody>
      </p:sp>
      <p:pic>
        <p:nvPicPr>
          <p:cNvPr id="21" name="Picture 2" descr="NHS Logo colour code">
            <a:extLst>
              <a:ext uri="{FF2B5EF4-FFF2-40B4-BE49-F238E27FC236}">
                <a16:creationId xmlns:a16="http://schemas.microsoft.com/office/drawing/2014/main" id="{C99281D4-249A-A02B-59BA-E155996C1D71}"/>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1413" t="26770" r="43700" b="26727"/>
          <a:stretch/>
        </p:blipFill>
        <p:spPr bwMode="auto">
          <a:xfrm>
            <a:off x="35496" y="44624"/>
            <a:ext cx="1368154" cy="57606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W I N Primary Care Network">
            <a:extLst>
              <a:ext uri="{FF2B5EF4-FFF2-40B4-BE49-F238E27FC236}">
                <a16:creationId xmlns:a16="http://schemas.microsoft.com/office/drawing/2014/main" id="{77C01B38-A61B-4F36-8322-C45ACA0F36B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7504" y="894495"/>
            <a:ext cx="1049543" cy="528125"/>
          </a:xfrm>
          <a:prstGeom prst="rect">
            <a:avLst/>
          </a:prstGeom>
        </p:spPr>
      </p:pic>
    </p:spTree>
    <p:extLst>
      <p:ext uri="{BB962C8B-B14F-4D97-AF65-F5344CB8AC3E}">
        <p14:creationId xmlns:p14="http://schemas.microsoft.com/office/powerpoint/2010/main" val="73776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ormAutofit/>
          </a:bodyPr>
          <a:lstStyle/>
          <a:p>
            <a:r>
              <a:rPr lang="en-GB" sz="4000" b="1" dirty="0"/>
              <a:t>Your views matter!</a:t>
            </a:r>
          </a:p>
        </p:txBody>
      </p:sp>
      <p:sp>
        <p:nvSpPr>
          <p:cNvPr id="8" name="TextBox 7">
            <a:extLst>
              <a:ext uri="{FF2B5EF4-FFF2-40B4-BE49-F238E27FC236}">
                <a16:creationId xmlns:a16="http://schemas.microsoft.com/office/drawing/2014/main" id="{7F4EE8BA-7317-1D89-6D0B-5791F018025F}"/>
              </a:ext>
            </a:extLst>
          </p:cNvPr>
          <p:cNvSpPr txBox="1"/>
          <p:nvPr/>
        </p:nvSpPr>
        <p:spPr>
          <a:xfrm>
            <a:off x="287524" y="1196752"/>
            <a:ext cx="8568952" cy="4524315"/>
          </a:xfrm>
          <a:prstGeom prst="rect">
            <a:avLst/>
          </a:prstGeom>
          <a:noFill/>
        </p:spPr>
        <p:txBody>
          <a:bodyPr wrap="square" rtlCol="0">
            <a:spAutoFit/>
          </a:bodyPr>
          <a:lstStyle/>
          <a:p>
            <a:r>
              <a:rPr lang="en-GB" dirty="0"/>
              <a:t>We are looking for your views on the new Enhanced Service and a formal 12 week public consultation is now underway, between Tuesday 3rd May – Sunday 26th July 2022.</a:t>
            </a:r>
          </a:p>
          <a:p>
            <a:endParaRPr lang="en-GB" dirty="0"/>
          </a:p>
          <a:p>
            <a:r>
              <a:rPr lang="en-GB" dirty="0"/>
              <a:t>You can contact the Collaborative PCN with your feedback via:</a:t>
            </a:r>
          </a:p>
          <a:p>
            <a:endParaRPr lang="en-GB" dirty="0"/>
          </a:p>
          <a:p>
            <a:r>
              <a:rPr lang="en-GB" dirty="0">
                <a:hlinkClick r:id="rId2"/>
              </a:rPr>
              <a:t>warccgextaccesscic@nhs.net</a:t>
            </a:r>
            <a:r>
              <a:rPr lang="en-GB" dirty="0"/>
              <a:t> </a:t>
            </a:r>
          </a:p>
          <a:p>
            <a:endParaRPr lang="en-GB" dirty="0"/>
          </a:p>
          <a:p>
            <a:r>
              <a:rPr lang="en-GB" dirty="0"/>
              <a:t>You can </a:t>
            </a:r>
            <a:r>
              <a:rPr lang="en-GB"/>
              <a:t>also contact NHS </a:t>
            </a:r>
            <a:r>
              <a:rPr lang="en-GB" dirty="0"/>
              <a:t>Warrington CCG, who are supporting PCNs, to give your comments via email or telephone, below:  </a:t>
            </a:r>
          </a:p>
          <a:p>
            <a:endParaRPr lang="en-GB" dirty="0"/>
          </a:p>
          <a:p>
            <a:r>
              <a:rPr lang="en-GB" dirty="0">
                <a:hlinkClick r:id="rId3"/>
              </a:rPr>
              <a:t>warccg.halccg.commseng@nhs.net</a:t>
            </a:r>
            <a:r>
              <a:rPr lang="en-GB" dirty="0"/>
              <a:t> </a:t>
            </a:r>
          </a:p>
          <a:p>
            <a:r>
              <a:rPr lang="en-GB" dirty="0"/>
              <a:t>01925 30 30 30</a:t>
            </a:r>
          </a:p>
          <a:p>
            <a:endParaRPr lang="en-GB" dirty="0"/>
          </a:p>
          <a:p>
            <a:r>
              <a:rPr lang="en-GB" dirty="0"/>
              <a:t>More information can be found on the CCG website</a:t>
            </a:r>
          </a:p>
          <a:p>
            <a:r>
              <a:rPr lang="en-GB" dirty="0">
                <a:hlinkClick r:id="rId4"/>
              </a:rPr>
              <a:t>www.haltonwarringtonccg.nhs.uk</a:t>
            </a:r>
            <a:r>
              <a:rPr lang="en-GB" dirty="0"/>
              <a:t> </a:t>
            </a:r>
          </a:p>
          <a:p>
            <a:endParaRPr lang="en-GB" dirty="0"/>
          </a:p>
        </p:txBody>
      </p:sp>
      <p:sp>
        <p:nvSpPr>
          <p:cNvPr id="9" name="Footer Placeholder 8">
            <a:extLst>
              <a:ext uri="{FF2B5EF4-FFF2-40B4-BE49-F238E27FC236}">
                <a16:creationId xmlns:a16="http://schemas.microsoft.com/office/drawing/2014/main" id="{5DA72156-A9B4-EFA1-00AB-E89419BF070C}"/>
              </a:ext>
            </a:extLst>
          </p:cNvPr>
          <p:cNvSpPr>
            <a:spLocks noGrp="1"/>
          </p:cNvSpPr>
          <p:nvPr>
            <p:ph type="ftr" sz="quarter" idx="11"/>
          </p:nvPr>
        </p:nvSpPr>
        <p:spPr>
          <a:xfrm>
            <a:off x="179512" y="6356350"/>
            <a:ext cx="8784976" cy="365125"/>
          </a:xfrm>
        </p:spPr>
        <p:txBody>
          <a:bodyPr/>
          <a:lstStyle/>
          <a:p>
            <a:r>
              <a:rPr lang="en-GB" dirty="0"/>
              <a:t>Central and West Warrington PCN | Central East Warrington PCN | East Warrington PCN | South Warrington PCN | </a:t>
            </a:r>
          </a:p>
          <a:p>
            <a:r>
              <a:rPr lang="en-GB" dirty="0"/>
              <a:t>Warrington Innovation PCN</a:t>
            </a:r>
          </a:p>
        </p:txBody>
      </p:sp>
      <p:pic>
        <p:nvPicPr>
          <p:cNvPr id="5" name="Picture 2" descr="NHS Logo colour code">
            <a:extLst>
              <a:ext uri="{FF2B5EF4-FFF2-40B4-BE49-F238E27FC236}">
                <a16:creationId xmlns:a16="http://schemas.microsoft.com/office/drawing/2014/main" id="{B38F2848-E7EC-C5EB-F818-647A077B33BB}"/>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1413" t="26770" r="43700" b="26727"/>
          <a:stretch/>
        </p:blipFill>
        <p:spPr bwMode="auto">
          <a:xfrm>
            <a:off x="35496" y="44624"/>
            <a:ext cx="1368154" cy="576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1975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ormAutofit/>
          </a:bodyPr>
          <a:lstStyle/>
          <a:p>
            <a:r>
              <a:rPr lang="en-GB" sz="4000" b="1" dirty="0"/>
              <a:t>Where can you find us next?</a:t>
            </a:r>
          </a:p>
        </p:txBody>
      </p:sp>
      <p:sp>
        <p:nvSpPr>
          <p:cNvPr id="8" name="TextBox 7">
            <a:extLst>
              <a:ext uri="{FF2B5EF4-FFF2-40B4-BE49-F238E27FC236}">
                <a16:creationId xmlns:a16="http://schemas.microsoft.com/office/drawing/2014/main" id="{7F4EE8BA-7317-1D89-6D0B-5791F018025F}"/>
              </a:ext>
            </a:extLst>
          </p:cNvPr>
          <p:cNvSpPr txBox="1"/>
          <p:nvPr/>
        </p:nvSpPr>
        <p:spPr>
          <a:xfrm>
            <a:off x="287524" y="1196752"/>
            <a:ext cx="8568952" cy="3416320"/>
          </a:xfrm>
          <a:prstGeom prst="rect">
            <a:avLst/>
          </a:prstGeom>
          <a:noFill/>
        </p:spPr>
        <p:txBody>
          <a:bodyPr wrap="square" rtlCol="0">
            <a:spAutoFit/>
          </a:bodyPr>
          <a:lstStyle/>
          <a:p>
            <a:r>
              <a:rPr lang="en-GB" dirty="0"/>
              <a:t>We are hosting drop in sessions at the spoke sites whilst the consultation is running between Tuesday 3rd May – Sunday 26th July 2022.</a:t>
            </a:r>
          </a:p>
          <a:p>
            <a:endParaRPr lang="en-GB" dirty="0"/>
          </a:p>
          <a:p>
            <a:r>
              <a:rPr lang="en-GB" dirty="0"/>
              <a:t>Our next one is:</a:t>
            </a:r>
          </a:p>
          <a:p>
            <a:endParaRPr lang="en-GB" dirty="0"/>
          </a:p>
          <a:p>
            <a:endParaRPr lang="en-GB" dirty="0"/>
          </a:p>
          <a:p>
            <a:pPr algn="ctr"/>
            <a:r>
              <a:rPr lang="en-GB" sz="3600" dirty="0"/>
              <a:t>Saturday 28</a:t>
            </a:r>
            <a:r>
              <a:rPr lang="en-GB" sz="3600" baseline="30000" dirty="0"/>
              <a:t>th</a:t>
            </a:r>
            <a:r>
              <a:rPr lang="en-GB" sz="3600" dirty="0"/>
              <a:t> May - 1</a:t>
            </a:r>
            <a:r>
              <a:rPr lang="en-GB" sz="3600" baseline="30000" dirty="0"/>
              <a:t>st</a:t>
            </a:r>
            <a:r>
              <a:rPr lang="en-GB" sz="3600" dirty="0"/>
              <a:t> Floor Orford Jubilee, between 10am and 1pm</a:t>
            </a:r>
          </a:p>
          <a:p>
            <a:endParaRPr lang="en-GB" dirty="0"/>
          </a:p>
          <a:p>
            <a:endParaRPr lang="en-GB" dirty="0"/>
          </a:p>
        </p:txBody>
      </p:sp>
      <p:sp>
        <p:nvSpPr>
          <p:cNvPr id="9" name="Footer Placeholder 8">
            <a:extLst>
              <a:ext uri="{FF2B5EF4-FFF2-40B4-BE49-F238E27FC236}">
                <a16:creationId xmlns:a16="http://schemas.microsoft.com/office/drawing/2014/main" id="{5DA72156-A9B4-EFA1-00AB-E89419BF070C}"/>
              </a:ext>
            </a:extLst>
          </p:cNvPr>
          <p:cNvSpPr>
            <a:spLocks noGrp="1"/>
          </p:cNvSpPr>
          <p:nvPr>
            <p:ph type="ftr" sz="quarter" idx="11"/>
          </p:nvPr>
        </p:nvSpPr>
        <p:spPr>
          <a:xfrm>
            <a:off x="179512" y="6356350"/>
            <a:ext cx="8784976" cy="365125"/>
          </a:xfrm>
        </p:spPr>
        <p:txBody>
          <a:bodyPr/>
          <a:lstStyle/>
          <a:p>
            <a:r>
              <a:rPr lang="en-GB" dirty="0"/>
              <a:t>Central and West Warrington PCN | Central East Warrington PCN | East Warrington PCN | South Warrington PCN | </a:t>
            </a:r>
          </a:p>
          <a:p>
            <a:r>
              <a:rPr lang="en-GB" dirty="0"/>
              <a:t>Warrington Innovation PCN</a:t>
            </a:r>
          </a:p>
        </p:txBody>
      </p:sp>
      <p:pic>
        <p:nvPicPr>
          <p:cNvPr id="5" name="Picture 2" descr="NHS Logo colour code">
            <a:extLst>
              <a:ext uri="{FF2B5EF4-FFF2-40B4-BE49-F238E27FC236}">
                <a16:creationId xmlns:a16="http://schemas.microsoft.com/office/drawing/2014/main" id="{B38F2848-E7EC-C5EB-F818-647A077B33BB}"/>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1413" t="26770" r="43700" b="26727"/>
          <a:stretch/>
        </p:blipFill>
        <p:spPr bwMode="auto">
          <a:xfrm>
            <a:off x="35496" y="44624"/>
            <a:ext cx="1368154" cy="576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9143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98376" y="512676"/>
            <a:ext cx="8147248" cy="5832648"/>
          </a:xfrm>
        </p:spPr>
        <p:txBody>
          <a:bodyPr>
            <a:normAutofit/>
          </a:bodyPr>
          <a:lstStyle/>
          <a:p>
            <a:r>
              <a:rPr lang="en-GB" sz="4000" b="1" dirty="0"/>
              <a:t>PCN Representatives</a:t>
            </a:r>
            <a:br>
              <a:rPr lang="en-GB" sz="4000" b="1" dirty="0"/>
            </a:br>
            <a:br>
              <a:rPr lang="en-GB" sz="4000" b="1" dirty="0"/>
            </a:br>
            <a:r>
              <a:rPr lang="en-GB" sz="2800" dirty="0"/>
              <a:t>Hannah Thomas (PCN Support) and Lauren Haslam (Care Coordinator) – South Warrington Network Representatives</a:t>
            </a:r>
            <a:endParaRPr lang="en-GB" sz="4000" dirty="0"/>
          </a:p>
        </p:txBody>
      </p:sp>
      <p:sp>
        <p:nvSpPr>
          <p:cNvPr id="9" name="Footer Placeholder 8">
            <a:extLst>
              <a:ext uri="{FF2B5EF4-FFF2-40B4-BE49-F238E27FC236}">
                <a16:creationId xmlns:a16="http://schemas.microsoft.com/office/drawing/2014/main" id="{5DA72156-A9B4-EFA1-00AB-E89419BF070C}"/>
              </a:ext>
            </a:extLst>
          </p:cNvPr>
          <p:cNvSpPr>
            <a:spLocks noGrp="1"/>
          </p:cNvSpPr>
          <p:nvPr>
            <p:ph type="ftr" sz="quarter" idx="11"/>
          </p:nvPr>
        </p:nvSpPr>
        <p:spPr>
          <a:xfrm>
            <a:off x="179512" y="6356350"/>
            <a:ext cx="8784976" cy="365125"/>
          </a:xfrm>
        </p:spPr>
        <p:txBody>
          <a:bodyPr/>
          <a:lstStyle/>
          <a:p>
            <a:r>
              <a:rPr lang="en-GB" dirty="0"/>
              <a:t>Central and West Warrington PCN | Central East Warrington PCN | East Warrington PCN | South Warrington PCN | </a:t>
            </a:r>
          </a:p>
          <a:p>
            <a:r>
              <a:rPr lang="en-GB" dirty="0"/>
              <a:t>Warrington Innovation PCN</a:t>
            </a:r>
          </a:p>
        </p:txBody>
      </p:sp>
      <p:pic>
        <p:nvPicPr>
          <p:cNvPr id="1026" name="Picture 2" descr="NHS Logo colour code">
            <a:extLst>
              <a:ext uri="{FF2B5EF4-FFF2-40B4-BE49-F238E27FC236}">
                <a16:creationId xmlns:a16="http://schemas.microsoft.com/office/drawing/2014/main" id="{9C78A8F3-8588-9B29-2DB3-36D5BA9C019F}"/>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1413" t="26770" r="43700" b="26727"/>
          <a:stretch/>
        </p:blipFill>
        <p:spPr bwMode="auto">
          <a:xfrm>
            <a:off x="35496" y="44624"/>
            <a:ext cx="1368154" cy="576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3542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ormAutofit/>
          </a:bodyPr>
          <a:lstStyle/>
          <a:p>
            <a:r>
              <a:rPr lang="en-GB" sz="4000" b="1" dirty="0"/>
              <a:t>Advisory Note</a:t>
            </a:r>
          </a:p>
        </p:txBody>
      </p:sp>
      <p:sp>
        <p:nvSpPr>
          <p:cNvPr id="8" name="TextBox 7">
            <a:extLst>
              <a:ext uri="{FF2B5EF4-FFF2-40B4-BE49-F238E27FC236}">
                <a16:creationId xmlns:a16="http://schemas.microsoft.com/office/drawing/2014/main" id="{7F4EE8BA-7317-1D89-6D0B-5791F018025F}"/>
              </a:ext>
            </a:extLst>
          </p:cNvPr>
          <p:cNvSpPr txBox="1"/>
          <p:nvPr/>
        </p:nvSpPr>
        <p:spPr>
          <a:xfrm>
            <a:off x="287524" y="2090172"/>
            <a:ext cx="8568952" cy="2677656"/>
          </a:xfrm>
          <a:prstGeom prst="rect">
            <a:avLst/>
          </a:prstGeom>
          <a:noFill/>
        </p:spPr>
        <p:txBody>
          <a:bodyPr wrap="square" rtlCol="0">
            <a:spAutoFit/>
          </a:bodyPr>
          <a:lstStyle/>
          <a:p>
            <a:r>
              <a:rPr lang="en-GB" sz="2400" dirty="0"/>
              <a:t>Please note that the changes being discussed today DO NOT affect access to your GP surgery. Contacting your Practice regarding your personal health will remain </a:t>
            </a:r>
            <a:r>
              <a:rPr lang="en-GB" sz="2400" b="1" dirty="0"/>
              <a:t>unaffected</a:t>
            </a:r>
            <a:r>
              <a:rPr lang="en-GB" sz="2400" dirty="0"/>
              <a:t>.</a:t>
            </a:r>
          </a:p>
          <a:p>
            <a:endParaRPr lang="en-GB" sz="2400" dirty="0"/>
          </a:p>
          <a:p>
            <a:r>
              <a:rPr lang="en-GB" sz="2400" dirty="0"/>
              <a:t>The same applies to the Out of Hours Service which is also based at Bath Street Health and Wellbeing. This service will remain unaffected by the changes taking place. </a:t>
            </a:r>
          </a:p>
        </p:txBody>
      </p:sp>
      <p:sp>
        <p:nvSpPr>
          <p:cNvPr id="9" name="Footer Placeholder 8">
            <a:extLst>
              <a:ext uri="{FF2B5EF4-FFF2-40B4-BE49-F238E27FC236}">
                <a16:creationId xmlns:a16="http://schemas.microsoft.com/office/drawing/2014/main" id="{5DA72156-A9B4-EFA1-00AB-E89419BF070C}"/>
              </a:ext>
            </a:extLst>
          </p:cNvPr>
          <p:cNvSpPr>
            <a:spLocks noGrp="1"/>
          </p:cNvSpPr>
          <p:nvPr>
            <p:ph type="ftr" sz="quarter" idx="11"/>
          </p:nvPr>
        </p:nvSpPr>
        <p:spPr>
          <a:xfrm>
            <a:off x="179512" y="6356350"/>
            <a:ext cx="8784976" cy="365125"/>
          </a:xfrm>
        </p:spPr>
        <p:txBody>
          <a:bodyPr/>
          <a:lstStyle/>
          <a:p>
            <a:r>
              <a:rPr lang="en-GB" dirty="0"/>
              <a:t>Central and West Warrington PCN | Central East Warrington PCN | East Warrington PCN | South Warrington PCN | </a:t>
            </a:r>
          </a:p>
          <a:p>
            <a:r>
              <a:rPr lang="en-GB" dirty="0"/>
              <a:t>Warrington Innovation PCN</a:t>
            </a:r>
          </a:p>
        </p:txBody>
      </p:sp>
      <p:pic>
        <p:nvPicPr>
          <p:cNvPr id="5" name="Picture 2" descr="NHS Logo colour code">
            <a:extLst>
              <a:ext uri="{FF2B5EF4-FFF2-40B4-BE49-F238E27FC236}">
                <a16:creationId xmlns:a16="http://schemas.microsoft.com/office/drawing/2014/main" id="{0A55B528-7521-5842-F790-F1294C48189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1413" t="26770" r="43700" b="26727"/>
          <a:stretch/>
        </p:blipFill>
        <p:spPr bwMode="auto">
          <a:xfrm>
            <a:off x="35496" y="44624"/>
            <a:ext cx="1368154" cy="576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320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69776"/>
            <a:ext cx="8229600" cy="1143000"/>
          </a:xfrm>
        </p:spPr>
        <p:txBody>
          <a:bodyPr>
            <a:normAutofit/>
          </a:bodyPr>
          <a:lstStyle/>
          <a:p>
            <a:r>
              <a:rPr lang="en-GB" sz="3600" b="1" dirty="0"/>
              <a:t>What is a Primary Care Network</a:t>
            </a:r>
          </a:p>
        </p:txBody>
      </p:sp>
      <p:sp>
        <p:nvSpPr>
          <p:cNvPr id="8" name="TextBox 7">
            <a:extLst>
              <a:ext uri="{FF2B5EF4-FFF2-40B4-BE49-F238E27FC236}">
                <a16:creationId xmlns:a16="http://schemas.microsoft.com/office/drawing/2014/main" id="{7F4EE8BA-7317-1D89-6D0B-5791F018025F}"/>
              </a:ext>
            </a:extLst>
          </p:cNvPr>
          <p:cNvSpPr txBox="1"/>
          <p:nvPr/>
        </p:nvSpPr>
        <p:spPr>
          <a:xfrm>
            <a:off x="208556" y="1243062"/>
            <a:ext cx="8568952" cy="4657301"/>
          </a:xfrm>
          <a:prstGeom prst="rect">
            <a:avLst/>
          </a:prstGeom>
          <a:noFill/>
        </p:spPr>
        <p:txBody>
          <a:bodyPr wrap="square" rtlCol="0">
            <a:spAutoFit/>
          </a:bodyPr>
          <a:lstStyle/>
          <a:p>
            <a:pPr>
              <a:lnSpc>
                <a:spcPct val="115000"/>
              </a:lnSpc>
              <a:spcBef>
                <a:spcPts val="1500"/>
              </a:spcBef>
              <a:spcAft>
                <a:spcPts val="1500"/>
              </a:spcAft>
            </a:pPr>
            <a:r>
              <a:rPr lang="en-GB" dirty="0">
                <a:effectLst/>
                <a:latin typeface="Arial" panose="020B0604020202020204" pitchFamily="34" charset="0"/>
                <a:ea typeface="Times New Roman" panose="02020603050405020304" pitchFamily="18" charset="0"/>
                <a:cs typeface="Times New Roman" panose="02020603050405020304" pitchFamily="18" charset="0"/>
              </a:rPr>
              <a:t>PCNs were announced as part of </a:t>
            </a:r>
            <a:r>
              <a:rPr lang="en-GB" u="sng" dirty="0">
                <a:solidFill>
                  <a:srgbClr val="0B557F"/>
                </a:solidFill>
                <a:effectLst/>
                <a:latin typeface="Arial" panose="020B0604020202020204" pitchFamily="34" charset="0"/>
                <a:ea typeface="Times New Roman" panose="02020603050405020304" pitchFamily="18" charset="0"/>
                <a:cs typeface="Times New Roman" panose="02020603050405020304" pitchFamily="18" charset="0"/>
                <a:hlinkClick r:id="rId2"/>
              </a:rPr>
              <a:t>NHS England’s Long Term Plan</a:t>
            </a:r>
            <a:r>
              <a:rPr lang="en-GB" dirty="0">
                <a:effectLst/>
                <a:latin typeface="Arial" panose="020B0604020202020204" pitchFamily="34" charset="0"/>
                <a:ea typeface="Times New Roman" panose="02020603050405020304" pitchFamily="18" charset="0"/>
                <a:cs typeface="Times New Roman" panose="02020603050405020304" pitchFamily="18" charset="0"/>
              </a:rPr>
              <a:t> in January 2019. They have been put in place to improve and extend the range of services that are available in the community and join up the care that is provided from different organisations.</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1500"/>
              </a:spcBef>
              <a:spcAft>
                <a:spcPts val="1500"/>
              </a:spcAft>
            </a:pPr>
            <a:r>
              <a:rPr lang="en-GB" dirty="0">
                <a:effectLst/>
                <a:latin typeface="Arial" panose="020B0604020202020204" pitchFamily="34" charset="0"/>
                <a:ea typeface="Times New Roman" panose="02020603050405020304" pitchFamily="18" charset="0"/>
                <a:cs typeface="Times New Roman" panose="02020603050405020304" pitchFamily="18" charset="0"/>
              </a:rPr>
              <a:t>It is expected that by practices working together with a range of local providers, including community services, social care and the voluntary sector, they will be able to make resources go further.</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1500"/>
              </a:spcBef>
              <a:spcAft>
                <a:spcPts val="1500"/>
              </a:spcAft>
            </a:pPr>
            <a:r>
              <a:rPr lang="en-GB" dirty="0">
                <a:effectLst/>
                <a:latin typeface="Arial" panose="020B0604020202020204" pitchFamily="34" charset="0"/>
                <a:ea typeface="Times New Roman" panose="02020603050405020304" pitchFamily="18" charset="0"/>
                <a:cs typeface="Times New Roman" panose="02020603050405020304" pitchFamily="18" charset="0"/>
              </a:rPr>
              <a:t>Each PCN looks after approximately 30,000 – 50,000 patients, although some may have slightly more or fewer patients than that. PCNs will offer care on a scale which is small enough for patients to get the continuous and personalised care they value, but large enough to be resilient through working in partnership with others in the local health and care system. </a:t>
            </a:r>
          </a:p>
        </p:txBody>
      </p:sp>
      <p:sp>
        <p:nvSpPr>
          <p:cNvPr id="9" name="Footer Placeholder 8">
            <a:extLst>
              <a:ext uri="{FF2B5EF4-FFF2-40B4-BE49-F238E27FC236}">
                <a16:creationId xmlns:a16="http://schemas.microsoft.com/office/drawing/2014/main" id="{5DA72156-A9B4-EFA1-00AB-E89419BF070C}"/>
              </a:ext>
            </a:extLst>
          </p:cNvPr>
          <p:cNvSpPr>
            <a:spLocks noGrp="1"/>
          </p:cNvSpPr>
          <p:nvPr>
            <p:ph type="ftr" sz="quarter" idx="11"/>
          </p:nvPr>
        </p:nvSpPr>
        <p:spPr>
          <a:xfrm>
            <a:off x="179512" y="6475924"/>
            <a:ext cx="8784976" cy="245552"/>
          </a:xfrm>
        </p:spPr>
        <p:txBody>
          <a:bodyPr/>
          <a:lstStyle/>
          <a:p>
            <a:r>
              <a:rPr lang="en-GB" dirty="0"/>
              <a:t>Central and West Warrington PCN | Central East Warrington PCN | East Warrington PCN | South Warrington PCN | </a:t>
            </a:r>
          </a:p>
          <a:p>
            <a:r>
              <a:rPr lang="en-GB" dirty="0"/>
              <a:t>Warrington Innovation PCN</a:t>
            </a:r>
          </a:p>
        </p:txBody>
      </p:sp>
      <p:pic>
        <p:nvPicPr>
          <p:cNvPr id="5" name="Picture 2" descr="NHS Logo colour code">
            <a:extLst>
              <a:ext uri="{FF2B5EF4-FFF2-40B4-BE49-F238E27FC236}">
                <a16:creationId xmlns:a16="http://schemas.microsoft.com/office/drawing/2014/main" id="{0A55B528-7521-5842-F790-F1294C481894}"/>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1413" t="26770" r="43700" b="26727"/>
          <a:stretch/>
        </p:blipFill>
        <p:spPr bwMode="auto">
          <a:xfrm>
            <a:off x="35496" y="44624"/>
            <a:ext cx="1368154" cy="576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3497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ooter Placeholder 8">
            <a:extLst>
              <a:ext uri="{FF2B5EF4-FFF2-40B4-BE49-F238E27FC236}">
                <a16:creationId xmlns:a16="http://schemas.microsoft.com/office/drawing/2014/main" id="{5DA72156-A9B4-EFA1-00AB-E89419BF070C}"/>
              </a:ext>
            </a:extLst>
          </p:cNvPr>
          <p:cNvSpPr>
            <a:spLocks noGrp="1"/>
          </p:cNvSpPr>
          <p:nvPr>
            <p:ph type="ftr" sz="quarter" idx="11"/>
          </p:nvPr>
        </p:nvSpPr>
        <p:spPr>
          <a:xfrm>
            <a:off x="179512" y="6356350"/>
            <a:ext cx="8784976" cy="365125"/>
          </a:xfrm>
        </p:spPr>
        <p:txBody>
          <a:bodyPr/>
          <a:lstStyle/>
          <a:p>
            <a:r>
              <a:rPr lang="en-GB" dirty="0"/>
              <a:t>Central and West Warrington PCN | Central East Warrington PCN | East Warrington PCN | South Warrington PCN | </a:t>
            </a:r>
          </a:p>
          <a:p>
            <a:r>
              <a:rPr lang="en-GB" dirty="0"/>
              <a:t>Warrington Innovation PCN</a:t>
            </a:r>
          </a:p>
        </p:txBody>
      </p:sp>
      <p:pic>
        <p:nvPicPr>
          <p:cNvPr id="5" name="Picture 2" descr="NHS Logo colour code">
            <a:extLst>
              <a:ext uri="{FF2B5EF4-FFF2-40B4-BE49-F238E27FC236}">
                <a16:creationId xmlns:a16="http://schemas.microsoft.com/office/drawing/2014/main" id="{0A55B528-7521-5842-F790-F1294C48189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1413" t="26770" r="43700" b="26727"/>
          <a:stretch/>
        </p:blipFill>
        <p:spPr bwMode="auto">
          <a:xfrm>
            <a:off x="35496" y="44624"/>
            <a:ext cx="1368154" cy="576065"/>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1">
            <a:extLst>
              <a:ext uri="{FF2B5EF4-FFF2-40B4-BE49-F238E27FC236}">
                <a16:creationId xmlns:a16="http://schemas.microsoft.com/office/drawing/2014/main" id="{CA4D2870-B4B2-1918-5E32-9FAFD27EBCE2}"/>
              </a:ext>
            </a:extLst>
          </p:cNvPr>
          <p:cNvSpPr>
            <a:spLocks noGrp="1"/>
          </p:cNvSpPr>
          <p:nvPr>
            <p:ph type="title"/>
          </p:nvPr>
        </p:nvSpPr>
        <p:spPr>
          <a:xfrm>
            <a:off x="457200" y="-162272"/>
            <a:ext cx="8229600" cy="1143000"/>
          </a:xfrm>
        </p:spPr>
        <p:txBody>
          <a:bodyPr>
            <a:normAutofit/>
          </a:bodyPr>
          <a:lstStyle/>
          <a:p>
            <a:r>
              <a:rPr lang="en-GB" sz="3600" b="1" dirty="0"/>
              <a:t>Which PCN do I belong to? </a:t>
            </a:r>
          </a:p>
        </p:txBody>
      </p:sp>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0931" y="1057152"/>
            <a:ext cx="8522138" cy="5108151"/>
          </a:xfrm>
          <a:prstGeom prst="rect">
            <a:avLst/>
          </a:prstGeom>
        </p:spPr>
      </p:pic>
    </p:spTree>
    <p:extLst>
      <p:ext uri="{BB962C8B-B14F-4D97-AF65-F5344CB8AC3E}">
        <p14:creationId xmlns:p14="http://schemas.microsoft.com/office/powerpoint/2010/main" val="2605565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ormAutofit/>
          </a:bodyPr>
          <a:lstStyle/>
          <a:p>
            <a:r>
              <a:rPr lang="en-GB" sz="4000" b="1" dirty="0"/>
              <a:t>Purpose of this Consultation </a:t>
            </a:r>
          </a:p>
        </p:txBody>
      </p:sp>
      <p:sp>
        <p:nvSpPr>
          <p:cNvPr id="8" name="TextBox 7">
            <a:extLst>
              <a:ext uri="{FF2B5EF4-FFF2-40B4-BE49-F238E27FC236}">
                <a16:creationId xmlns:a16="http://schemas.microsoft.com/office/drawing/2014/main" id="{7F4EE8BA-7317-1D89-6D0B-5791F018025F}"/>
              </a:ext>
            </a:extLst>
          </p:cNvPr>
          <p:cNvSpPr txBox="1"/>
          <p:nvPr/>
        </p:nvSpPr>
        <p:spPr>
          <a:xfrm>
            <a:off x="287524" y="1196752"/>
            <a:ext cx="8568952" cy="3139321"/>
          </a:xfrm>
          <a:prstGeom prst="rect">
            <a:avLst/>
          </a:prstGeom>
          <a:noFill/>
        </p:spPr>
        <p:txBody>
          <a:bodyPr wrap="square" rtlCol="0">
            <a:spAutoFit/>
          </a:bodyPr>
          <a:lstStyle/>
          <a:p>
            <a:endParaRPr lang="en-GB" sz="1800" dirty="0">
              <a:effectLst/>
              <a:latin typeface="Arial" panose="020B0604020202020204" pitchFamily="34" charset="0"/>
              <a:ea typeface="Calibri" panose="020F0502020204030204" pitchFamily="34" charset="0"/>
            </a:endParaRPr>
          </a:p>
          <a:p>
            <a:endParaRPr lang="en-GB" dirty="0">
              <a:latin typeface="Arial" panose="020B0604020202020204" pitchFamily="34" charset="0"/>
              <a:ea typeface="Calibri" panose="020F0502020204030204" pitchFamily="34" charset="0"/>
            </a:endParaRPr>
          </a:p>
          <a:p>
            <a:r>
              <a:rPr lang="en-GB" sz="1800" dirty="0">
                <a:effectLst/>
                <a:latin typeface="Arial" panose="020B0604020202020204" pitchFamily="34" charset="0"/>
                <a:ea typeface="Calibri" panose="020F0502020204030204" pitchFamily="34" charset="0"/>
              </a:rPr>
              <a:t>On 1</a:t>
            </a:r>
            <a:r>
              <a:rPr lang="en-GB" sz="1800" baseline="30000" dirty="0">
                <a:effectLst/>
                <a:latin typeface="Arial" panose="020B0604020202020204" pitchFamily="34" charset="0"/>
                <a:ea typeface="Calibri" panose="020F0502020204030204" pitchFamily="34" charset="0"/>
              </a:rPr>
              <a:t>st</a:t>
            </a:r>
            <a:r>
              <a:rPr lang="en-GB" sz="1800" dirty="0">
                <a:effectLst/>
                <a:latin typeface="Arial" panose="020B0604020202020204" pitchFamily="34" charset="0"/>
                <a:ea typeface="Calibri" panose="020F0502020204030204" pitchFamily="34" charset="0"/>
              </a:rPr>
              <a:t> March 2022, NHS England published the updated GP contract regulations for 2022/23.  The contract includes arrangements for a new </a:t>
            </a:r>
            <a:r>
              <a:rPr lang="en-GB" b="1" i="1" dirty="0">
                <a:latin typeface="Arial" panose="020B0604020202020204" pitchFamily="34" charset="0"/>
                <a:ea typeface="Calibri" panose="020F0502020204030204" pitchFamily="34" charset="0"/>
              </a:rPr>
              <a:t>E</a:t>
            </a:r>
            <a:r>
              <a:rPr lang="en-GB" sz="1800" b="1" i="1" dirty="0">
                <a:effectLst/>
                <a:latin typeface="Arial" panose="020B0604020202020204" pitchFamily="34" charset="0"/>
                <a:ea typeface="Calibri" panose="020F0502020204030204" pitchFamily="34" charset="0"/>
              </a:rPr>
              <a:t>nhanced </a:t>
            </a:r>
            <a:r>
              <a:rPr lang="en-GB" b="1" i="1" dirty="0">
                <a:latin typeface="Arial" panose="020B0604020202020204" pitchFamily="34" charset="0"/>
                <a:ea typeface="Calibri" panose="020F0502020204030204" pitchFamily="34" charset="0"/>
              </a:rPr>
              <a:t>A</a:t>
            </a:r>
            <a:r>
              <a:rPr lang="en-GB" sz="1800" b="1" i="1" dirty="0">
                <a:effectLst/>
                <a:latin typeface="Arial" panose="020B0604020202020204" pitchFamily="34" charset="0"/>
                <a:ea typeface="Calibri" panose="020F0502020204030204" pitchFamily="34" charset="0"/>
              </a:rPr>
              <a:t>ccess service</a:t>
            </a:r>
            <a:r>
              <a:rPr lang="en-GB" sz="1800" dirty="0">
                <a:effectLst/>
                <a:latin typeface="Arial" panose="020B0604020202020204" pitchFamily="34" charset="0"/>
                <a:ea typeface="Calibri" panose="020F0502020204030204" pitchFamily="34" charset="0"/>
              </a:rPr>
              <a:t>, which is the further development of two existing services, known as extended hours service and extended access service.</a:t>
            </a:r>
          </a:p>
          <a:p>
            <a:endParaRPr lang="en-GB" sz="1800" dirty="0">
              <a:effectLst/>
              <a:latin typeface="Arial" panose="020B0604020202020204" pitchFamily="34" charset="0"/>
              <a:ea typeface="Calibri" panose="020F0502020204030204" pitchFamily="34" charset="0"/>
            </a:endParaRPr>
          </a:p>
          <a:p>
            <a:r>
              <a:rPr lang="en-GB" sz="1800" dirty="0">
                <a:effectLst/>
                <a:latin typeface="Arial" panose="020B0604020202020204" pitchFamily="34" charset="0"/>
                <a:ea typeface="Calibri" panose="020F0502020204030204" pitchFamily="34" charset="0"/>
              </a:rPr>
              <a:t>This new service aims to improve patient access to primary care.  The five Primary Care Networks in Warrington are consulting with their patient populations to ensure the new enhanced access service is fit for purpose and meets the local needs of patients</a:t>
            </a:r>
            <a:endParaRPr lang="en-GB" dirty="0"/>
          </a:p>
        </p:txBody>
      </p:sp>
      <p:sp>
        <p:nvSpPr>
          <p:cNvPr id="9" name="Footer Placeholder 8">
            <a:extLst>
              <a:ext uri="{FF2B5EF4-FFF2-40B4-BE49-F238E27FC236}">
                <a16:creationId xmlns:a16="http://schemas.microsoft.com/office/drawing/2014/main" id="{5DA72156-A9B4-EFA1-00AB-E89419BF070C}"/>
              </a:ext>
            </a:extLst>
          </p:cNvPr>
          <p:cNvSpPr>
            <a:spLocks noGrp="1"/>
          </p:cNvSpPr>
          <p:nvPr>
            <p:ph type="ftr" sz="quarter" idx="11"/>
          </p:nvPr>
        </p:nvSpPr>
        <p:spPr>
          <a:xfrm>
            <a:off x="179512" y="6356350"/>
            <a:ext cx="8784976" cy="365125"/>
          </a:xfrm>
        </p:spPr>
        <p:txBody>
          <a:bodyPr/>
          <a:lstStyle/>
          <a:p>
            <a:r>
              <a:rPr lang="en-GB" dirty="0"/>
              <a:t>Central and West Warrington PCN | Central East Warrington PCN | East Warrington PCN | South Warrington PCN | </a:t>
            </a:r>
          </a:p>
          <a:p>
            <a:r>
              <a:rPr lang="en-GB" dirty="0"/>
              <a:t>Warrington Innovation PCN</a:t>
            </a:r>
          </a:p>
        </p:txBody>
      </p:sp>
      <p:pic>
        <p:nvPicPr>
          <p:cNvPr id="5" name="Picture 2" descr="NHS Logo colour code">
            <a:extLst>
              <a:ext uri="{FF2B5EF4-FFF2-40B4-BE49-F238E27FC236}">
                <a16:creationId xmlns:a16="http://schemas.microsoft.com/office/drawing/2014/main" id="{0A55B528-7521-5842-F790-F1294C48189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1413" t="26770" r="43700" b="26727"/>
          <a:stretch/>
        </p:blipFill>
        <p:spPr bwMode="auto">
          <a:xfrm>
            <a:off x="35496" y="44624"/>
            <a:ext cx="1368154" cy="576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983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ormAutofit/>
          </a:bodyPr>
          <a:lstStyle/>
          <a:p>
            <a:r>
              <a:rPr lang="en-GB" sz="4000" b="1" dirty="0"/>
              <a:t>Current Services </a:t>
            </a:r>
          </a:p>
        </p:txBody>
      </p:sp>
      <p:sp>
        <p:nvSpPr>
          <p:cNvPr id="8" name="TextBox 7">
            <a:extLst>
              <a:ext uri="{FF2B5EF4-FFF2-40B4-BE49-F238E27FC236}">
                <a16:creationId xmlns:a16="http://schemas.microsoft.com/office/drawing/2014/main" id="{7F4EE8BA-7317-1D89-6D0B-5791F018025F}"/>
              </a:ext>
            </a:extLst>
          </p:cNvPr>
          <p:cNvSpPr txBox="1"/>
          <p:nvPr/>
        </p:nvSpPr>
        <p:spPr>
          <a:xfrm>
            <a:off x="287524" y="1196752"/>
            <a:ext cx="8568952" cy="5078313"/>
          </a:xfrm>
          <a:prstGeom prst="rect">
            <a:avLst/>
          </a:prstGeom>
          <a:noFill/>
        </p:spPr>
        <p:txBody>
          <a:bodyPr wrap="square" rtlCol="0">
            <a:spAutoFit/>
          </a:bodyPr>
          <a:lstStyle/>
          <a:p>
            <a:r>
              <a:rPr lang="en-GB" dirty="0"/>
              <a:t>Currently patients in Warrington have the opportunity to access two types of Extended Access Services outside of core General Practice hours (08:00-18:30):</a:t>
            </a:r>
          </a:p>
          <a:p>
            <a:endParaRPr lang="en-GB" dirty="0"/>
          </a:p>
          <a:p>
            <a:pPr marL="342900" indent="-342900">
              <a:buFont typeface="+mj-lt"/>
              <a:buAutoNum type="arabicPeriod"/>
            </a:pPr>
            <a:r>
              <a:rPr lang="en-GB" b="1" dirty="0"/>
              <a:t>CCG commissioned Extended Access </a:t>
            </a:r>
          </a:p>
          <a:p>
            <a:r>
              <a:rPr lang="en-GB" dirty="0"/>
              <a:t>Extended Access to primary care was introduced by NHS England in 2016 to ensure everyone has easier and more convenient access to GP services. In Warrington this service, via face to face and online appointments is:</a:t>
            </a:r>
          </a:p>
          <a:p>
            <a:pPr marL="742950" lvl="1" indent="-285750">
              <a:buFont typeface="Wingdings" panose="05000000000000000000" pitchFamily="2" charset="2"/>
              <a:buChar char="Ø"/>
            </a:pPr>
            <a:r>
              <a:rPr lang="en-GB" dirty="0"/>
              <a:t>currently delivered by Quay Healthcare CIC from Bath Street Health and Wellbeing Centre on Legh Street</a:t>
            </a:r>
          </a:p>
          <a:p>
            <a:pPr marL="742950" lvl="1" indent="-285750">
              <a:buFont typeface="Wingdings" panose="05000000000000000000" pitchFamily="2" charset="2"/>
              <a:buChar char="Ø"/>
            </a:pPr>
            <a:r>
              <a:rPr lang="en-GB" dirty="0"/>
              <a:t>available at evenings and weekends</a:t>
            </a:r>
          </a:p>
          <a:p>
            <a:endParaRPr lang="en-GB" dirty="0"/>
          </a:p>
          <a:p>
            <a:r>
              <a:rPr lang="en-GB" b="1" dirty="0"/>
              <a:t>2.     NHS England commissioned Extended Hours Access</a:t>
            </a:r>
          </a:p>
          <a:p>
            <a:pPr lvl="1"/>
            <a:r>
              <a:rPr lang="en-GB" dirty="0"/>
              <a:t>Extended Hours Access was first introduced in July 2019 by NHS England to further enhance access to GP services. In Warrington this service, via face to face and online appointments is:</a:t>
            </a:r>
          </a:p>
          <a:p>
            <a:pPr marL="742950" lvl="1" indent="-285750">
              <a:buFont typeface="Wingdings" panose="05000000000000000000" pitchFamily="2" charset="2"/>
              <a:buChar char="Ø"/>
            </a:pPr>
            <a:r>
              <a:rPr lang="en-GB" dirty="0"/>
              <a:t>currently delivered from GP Practices to all registered patients within their respective PCN</a:t>
            </a:r>
          </a:p>
          <a:p>
            <a:pPr marL="742950" lvl="1" indent="-285750">
              <a:buFont typeface="Wingdings" panose="05000000000000000000" pitchFamily="2" charset="2"/>
              <a:buChar char="Ø"/>
            </a:pPr>
            <a:r>
              <a:rPr lang="en-GB" dirty="0"/>
              <a:t>available at evenings, weekends and early mornings</a:t>
            </a:r>
          </a:p>
        </p:txBody>
      </p:sp>
      <p:sp>
        <p:nvSpPr>
          <p:cNvPr id="9" name="Footer Placeholder 8">
            <a:extLst>
              <a:ext uri="{FF2B5EF4-FFF2-40B4-BE49-F238E27FC236}">
                <a16:creationId xmlns:a16="http://schemas.microsoft.com/office/drawing/2014/main" id="{5DA72156-A9B4-EFA1-00AB-E89419BF070C}"/>
              </a:ext>
            </a:extLst>
          </p:cNvPr>
          <p:cNvSpPr>
            <a:spLocks noGrp="1"/>
          </p:cNvSpPr>
          <p:nvPr>
            <p:ph type="ftr" sz="quarter" idx="11"/>
          </p:nvPr>
        </p:nvSpPr>
        <p:spPr>
          <a:xfrm>
            <a:off x="179512" y="6356350"/>
            <a:ext cx="8784976" cy="365125"/>
          </a:xfrm>
        </p:spPr>
        <p:txBody>
          <a:bodyPr/>
          <a:lstStyle/>
          <a:p>
            <a:r>
              <a:rPr lang="en-GB" dirty="0"/>
              <a:t>Central and West Warrington PCN | Central East Warrington PCN | East Warrington PCN | South Warrington PCN | </a:t>
            </a:r>
          </a:p>
          <a:p>
            <a:r>
              <a:rPr lang="en-GB" dirty="0"/>
              <a:t>Warrington Innovation PCN</a:t>
            </a:r>
          </a:p>
        </p:txBody>
      </p:sp>
      <p:pic>
        <p:nvPicPr>
          <p:cNvPr id="5" name="Picture 2" descr="NHS Logo colour code">
            <a:extLst>
              <a:ext uri="{FF2B5EF4-FFF2-40B4-BE49-F238E27FC236}">
                <a16:creationId xmlns:a16="http://schemas.microsoft.com/office/drawing/2014/main" id="{0A55B528-7521-5842-F790-F1294C48189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1413" t="26770" r="43700" b="26727"/>
          <a:stretch/>
        </p:blipFill>
        <p:spPr bwMode="auto">
          <a:xfrm>
            <a:off x="35496" y="44624"/>
            <a:ext cx="1368154" cy="576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4949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ormAutofit/>
          </a:bodyPr>
          <a:lstStyle/>
          <a:p>
            <a:r>
              <a:rPr lang="en-GB" sz="4000" b="1" dirty="0"/>
              <a:t>Why is this changing?</a:t>
            </a:r>
          </a:p>
        </p:txBody>
      </p:sp>
      <p:sp>
        <p:nvSpPr>
          <p:cNvPr id="8" name="TextBox 7">
            <a:extLst>
              <a:ext uri="{FF2B5EF4-FFF2-40B4-BE49-F238E27FC236}">
                <a16:creationId xmlns:a16="http://schemas.microsoft.com/office/drawing/2014/main" id="{7F4EE8BA-7317-1D89-6D0B-5791F018025F}"/>
              </a:ext>
            </a:extLst>
          </p:cNvPr>
          <p:cNvSpPr txBox="1"/>
          <p:nvPr/>
        </p:nvSpPr>
        <p:spPr>
          <a:xfrm>
            <a:off x="287524" y="1196752"/>
            <a:ext cx="8568952" cy="3693319"/>
          </a:xfrm>
          <a:prstGeom prst="rect">
            <a:avLst/>
          </a:prstGeom>
          <a:noFill/>
        </p:spPr>
        <p:txBody>
          <a:bodyPr wrap="square" rtlCol="0">
            <a:spAutoFit/>
          </a:bodyPr>
          <a:lstStyle/>
          <a:p>
            <a:r>
              <a:rPr lang="en-GB" dirty="0"/>
              <a:t>The NHS has been changing a lot recently, with new initiatives and organisations being developed by the Government. </a:t>
            </a:r>
          </a:p>
          <a:p>
            <a:endParaRPr lang="en-GB" dirty="0"/>
          </a:p>
          <a:p>
            <a:r>
              <a:rPr lang="en-GB" dirty="0"/>
              <a:t>With the national developments of PCNs, the funding and responsibility for Extended Access must transfer from the CCG to the PCNs by October 2022. </a:t>
            </a:r>
          </a:p>
          <a:p>
            <a:r>
              <a:rPr lang="en-GB" dirty="0"/>
              <a:t> </a:t>
            </a:r>
          </a:p>
          <a:p>
            <a:r>
              <a:rPr lang="en-GB" dirty="0"/>
              <a:t>NHS England directs that the new Enhanced Access arrangements aim to remove variability and improve patient understanding of the service. The new offer is based on PCNs providing bookable appointments outside core hours, utilising the full multi-disciplinary team, and offering a range of general practice services, including ‘routine’ services such as screening, vaccinations and health checks, in line with patient preference and need.”</a:t>
            </a:r>
          </a:p>
          <a:p>
            <a:endParaRPr lang="en-GB" dirty="0"/>
          </a:p>
        </p:txBody>
      </p:sp>
      <p:sp>
        <p:nvSpPr>
          <p:cNvPr id="9" name="Footer Placeholder 8">
            <a:extLst>
              <a:ext uri="{FF2B5EF4-FFF2-40B4-BE49-F238E27FC236}">
                <a16:creationId xmlns:a16="http://schemas.microsoft.com/office/drawing/2014/main" id="{5DA72156-A9B4-EFA1-00AB-E89419BF070C}"/>
              </a:ext>
            </a:extLst>
          </p:cNvPr>
          <p:cNvSpPr>
            <a:spLocks noGrp="1"/>
          </p:cNvSpPr>
          <p:nvPr>
            <p:ph type="ftr" sz="quarter" idx="11"/>
          </p:nvPr>
        </p:nvSpPr>
        <p:spPr>
          <a:xfrm>
            <a:off x="179512" y="6356350"/>
            <a:ext cx="8784976" cy="365125"/>
          </a:xfrm>
        </p:spPr>
        <p:txBody>
          <a:bodyPr/>
          <a:lstStyle/>
          <a:p>
            <a:r>
              <a:rPr lang="en-GB" dirty="0"/>
              <a:t>Central and West Warrington PCN | Central East Warrington PCN | East Warrington PCN | South Warrington PCN | </a:t>
            </a:r>
          </a:p>
          <a:p>
            <a:r>
              <a:rPr lang="en-GB" dirty="0"/>
              <a:t>Warrington Innovation PCN</a:t>
            </a:r>
          </a:p>
        </p:txBody>
      </p:sp>
      <p:pic>
        <p:nvPicPr>
          <p:cNvPr id="5" name="Picture 2" descr="NHS Logo colour code">
            <a:extLst>
              <a:ext uri="{FF2B5EF4-FFF2-40B4-BE49-F238E27FC236}">
                <a16:creationId xmlns:a16="http://schemas.microsoft.com/office/drawing/2014/main" id="{DEF48B5D-3E5B-78D6-B8B6-23886EF8F385}"/>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1413" t="26770" r="43700" b="26727"/>
          <a:stretch/>
        </p:blipFill>
        <p:spPr bwMode="auto">
          <a:xfrm>
            <a:off x="35496" y="44624"/>
            <a:ext cx="1368154" cy="576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2663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ooter Placeholder 8">
            <a:extLst>
              <a:ext uri="{FF2B5EF4-FFF2-40B4-BE49-F238E27FC236}">
                <a16:creationId xmlns:a16="http://schemas.microsoft.com/office/drawing/2014/main" id="{5DA72156-A9B4-EFA1-00AB-E89419BF070C}"/>
              </a:ext>
            </a:extLst>
          </p:cNvPr>
          <p:cNvSpPr>
            <a:spLocks noGrp="1"/>
          </p:cNvSpPr>
          <p:nvPr>
            <p:ph type="ftr" sz="quarter" idx="11"/>
          </p:nvPr>
        </p:nvSpPr>
        <p:spPr>
          <a:xfrm>
            <a:off x="179512" y="6356350"/>
            <a:ext cx="8784976" cy="365125"/>
          </a:xfrm>
        </p:spPr>
        <p:txBody>
          <a:bodyPr/>
          <a:lstStyle/>
          <a:p>
            <a:r>
              <a:rPr lang="en-GB" dirty="0"/>
              <a:t>Central and West Warrington PCN | Central East Warrington PCN | East Warrington PCN | South Warrington PCN | </a:t>
            </a:r>
          </a:p>
          <a:p>
            <a:r>
              <a:rPr lang="en-GB" dirty="0"/>
              <a:t>Warrington Innovation PCN</a:t>
            </a:r>
          </a:p>
        </p:txBody>
      </p:sp>
      <p:pic>
        <p:nvPicPr>
          <p:cNvPr id="5" name="Picture 2" descr="NHS Logo colour code">
            <a:extLst>
              <a:ext uri="{FF2B5EF4-FFF2-40B4-BE49-F238E27FC236}">
                <a16:creationId xmlns:a16="http://schemas.microsoft.com/office/drawing/2014/main" id="{DEF48B5D-3E5B-78D6-B8B6-23886EF8F385}"/>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1413" t="26770" r="43700" b="26727"/>
          <a:stretch/>
        </p:blipFill>
        <p:spPr bwMode="auto">
          <a:xfrm>
            <a:off x="35496" y="44624"/>
            <a:ext cx="1368154" cy="57606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A blackboard with white writing&#10;reading old way new way">
            <a:extLst>
              <a:ext uri="{FF2B5EF4-FFF2-40B4-BE49-F238E27FC236}">
                <a16:creationId xmlns:a16="http://schemas.microsoft.com/office/drawing/2014/main" id="{786DAFB8-E592-79A2-FD26-AF4CA814C576}"/>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0" y="1243178"/>
            <a:ext cx="9144000" cy="4634094"/>
          </a:xfrm>
          <a:prstGeom prst="rect">
            <a:avLst/>
          </a:prstGeom>
        </p:spPr>
      </p:pic>
      <p:sp>
        <p:nvSpPr>
          <p:cNvPr id="8" name="Title 1">
            <a:extLst>
              <a:ext uri="{FF2B5EF4-FFF2-40B4-BE49-F238E27FC236}">
                <a16:creationId xmlns:a16="http://schemas.microsoft.com/office/drawing/2014/main" id="{3BCFD828-5848-2055-1B2D-6C96AD515E89}"/>
              </a:ext>
            </a:extLst>
          </p:cNvPr>
          <p:cNvSpPr txBox="1">
            <a:spLocks noGrp="1"/>
          </p:cNvSpPr>
          <p:nvPr>
            <p:ph type="title" idx="4294967295"/>
          </p:nvPr>
        </p:nvSpPr>
        <p:spPr>
          <a:xfrm>
            <a:off x="609600" y="116632"/>
            <a:ext cx="8229600"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000" b="1" i="0" u="none" strike="noStrike" kern="1200" cap="none" spc="0" normalizeH="0" baseline="0" noProof="0" dirty="0">
                <a:ln>
                  <a:noFill/>
                </a:ln>
                <a:solidFill>
                  <a:schemeClr val="tx1"/>
                </a:solidFill>
                <a:effectLst/>
                <a:uLnTx/>
                <a:uFillTx/>
                <a:latin typeface="+mj-lt"/>
                <a:ea typeface="+mj-ea"/>
                <a:cs typeface="+mj-cs"/>
              </a:rPr>
              <a:t>What are the changes? </a:t>
            </a:r>
          </a:p>
        </p:txBody>
      </p:sp>
      <p:sp>
        <p:nvSpPr>
          <p:cNvPr id="11" name="TextBox 10">
            <a:extLst>
              <a:ext uri="{FF2B5EF4-FFF2-40B4-BE49-F238E27FC236}">
                <a16:creationId xmlns:a16="http://schemas.microsoft.com/office/drawing/2014/main" id="{F4F12D03-A785-913F-8A51-5D42EE4EE596}"/>
              </a:ext>
            </a:extLst>
          </p:cNvPr>
          <p:cNvSpPr txBox="1"/>
          <p:nvPr/>
        </p:nvSpPr>
        <p:spPr>
          <a:xfrm>
            <a:off x="35496" y="5852867"/>
            <a:ext cx="4752528" cy="230832"/>
          </a:xfrm>
          <a:prstGeom prst="rect">
            <a:avLst/>
          </a:prstGeom>
          <a:noFill/>
        </p:spPr>
        <p:txBody>
          <a:bodyPr wrap="square" rtlCol="0">
            <a:spAutoFit/>
          </a:bodyPr>
          <a:lstStyle/>
          <a:p>
            <a:r>
              <a:rPr lang="en-GB" sz="900">
                <a:hlinkClick r:id="rId5" tooltip="https://www.geograph.org.uk/photo/3054148"/>
              </a:rPr>
              <a:t>This Photo</a:t>
            </a:r>
            <a:r>
              <a:rPr lang="en-GB" sz="900"/>
              <a:t> by Unknown Author is licensed under </a:t>
            </a:r>
            <a:r>
              <a:rPr lang="en-GB" sz="900">
                <a:hlinkClick r:id="rId6" tooltip="https://creativecommons.org/licenses/by-sa/3.0/"/>
              </a:rPr>
              <a:t>CC BY-SA</a:t>
            </a:r>
            <a:endParaRPr lang="en-GB" sz="900"/>
          </a:p>
        </p:txBody>
      </p:sp>
    </p:spTree>
    <p:extLst>
      <p:ext uri="{BB962C8B-B14F-4D97-AF65-F5344CB8AC3E}">
        <p14:creationId xmlns:p14="http://schemas.microsoft.com/office/powerpoint/2010/main" val="31536988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1414</TotalTime>
  <Words>1303</Words>
  <Application>Microsoft Office PowerPoint</Application>
  <PresentationFormat>On-screen Show (4:3)</PresentationFormat>
  <Paragraphs>153</Paragraphs>
  <Slides>13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vt:lpstr>
      <vt:lpstr>Calibri</vt:lpstr>
      <vt:lpstr>Corbel</vt:lpstr>
      <vt:lpstr>Wingdings</vt:lpstr>
      <vt:lpstr>Wingdings 2</vt:lpstr>
      <vt:lpstr>Office Theme</vt:lpstr>
      <vt:lpstr>Frame</vt:lpstr>
      <vt:lpstr>Changes to the Primary Care Extended Access Service in Warrington  Vicky Ellis-Brown, PCN Manager, Central and West Warrington (CWW) Primary Care Network (PCN)  Marie-Ann Hunter, PCN Strategic Manager, for Central East Warrington, East Warrington and South Warrington Primary Care Networks (PCNs)  Calum Meakin, PCN Deputy Manager for Warrington Innovation Network (WIN) </vt:lpstr>
      <vt:lpstr>PCN Representatives  Hannah Thomas (PCN Support) and Lauren Haslam (Care Coordinator) – South Warrington Network Representatives</vt:lpstr>
      <vt:lpstr>Advisory Note</vt:lpstr>
      <vt:lpstr>What is a Primary Care Network</vt:lpstr>
      <vt:lpstr>Which PCN do I belong to? </vt:lpstr>
      <vt:lpstr>Purpose of this Consultation </vt:lpstr>
      <vt:lpstr>Current Services </vt:lpstr>
      <vt:lpstr>Why is this changing?</vt:lpstr>
      <vt:lpstr>What are the changes? </vt:lpstr>
      <vt:lpstr>Collaborative PCN Proposal </vt:lpstr>
      <vt:lpstr>Proposed Model</vt:lpstr>
      <vt:lpstr>Your views matter!</vt:lpstr>
      <vt:lpstr>Where can you find us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LOGO to go here, Final version awaited</dc:title>
  <dc:creator>Mount Laura (WCCG)</dc:creator>
  <cp:lastModifiedBy>Amy Griffiths</cp:lastModifiedBy>
  <cp:revision>50</cp:revision>
  <dcterms:created xsi:type="dcterms:W3CDTF">2021-08-04T12:17:18Z</dcterms:created>
  <dcterms:modified xsi:type="dcterms:W3CDTF">2022-05-17T13:15:00Z</dcterms:modified>
</cp:coreProperties>
</file>