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74" r:id="rId3"/>
    <p:sldId id="265" r:id="rId4"/>
    <p:sldId id="277" r:id="rId5"/>
    <p:sldId id="273" r:id="rId6"/>
    <p:sldId id="269" r:id="rId7"/>
    <p:sldId id="28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38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A233-C862-4E11-8D41-A18B12F316D9}" type="datetime1">
              <a:rPr lang="en-GB" smtClean="0"/>
              <a:t>01/02/2023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Central and West Warrington PCN | Central Warrington PCN | East Warrington PCN | South Warrington PCN | Warrington Innovation PCN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B583-9924-4D2B-9761-A2CC93B772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122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A781-283E-42AC-929D-A20576378899}" type="datetime1">
              <a:rPr lang="en-GB" smtClean="0"/>
              <a:t>01/02/2023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Central and West Warrington PCN | Central Warrington PCN | East Warrington PCN | South Warrington PCN | Warrington Innovation PCN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B583-9924-4D2B-9761-A2CC93B772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177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365F-F1F8-4C26-8648-CE58C9E43005}" type="datetime1">
              <a:rPr lang="en-GB" smtClean="0"/>
              <a:t>01/02/2023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Central and West Warrington PCN | Central Warrington PCN | East Warrington PCN | South Warrington PCN | Warrington Innovation PCN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B583-9924-4D2B-9761-A2CC93B772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788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6ECD-D352-414B-A9A0-57E6B06956C7}" type="datetimeFigureOut">
              <a:rPr lang="en-GB" smtClean="0"/>
              <a:t>01/02/2023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01335-5AF8-496D-85C9-7C6E2C30550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9216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750BA-3967-4DF3-BF7A-30497442FDCF}" type="datetime1">
              <a:rPr lang="en-GB" smtClean="0"/>
              <a:t>01/02/2023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Central and West Warrington PCN | Central Warrington PCN | East Warrington PCN | South Warrington PCN | Warrington Innovation PCN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B583-9924-4D2B-9761-A2CC93B772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6691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0AE1-4736-4318-9A54-DE296649A44B}" type="datetime1">
              <a:rPr lang="en-GB" smtClean="0"/>
              <a:t>01/02/2023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Central and West Warrington PCN | Central Warrington PCN | East Warrington PCN | South Warrington PCN | Warrington Innovation PCN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B583-9924-4D2B-9761-A2CC93B772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544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FF342-7C6E-4A04-AAF5-8B2A372FB610}" type="datetime1">
              <a:rPr lang="en-GB" smtClean="0"/>
              <a:t>01/02/2023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Central and West Warrington PCN | Central Warrington PCN | East Warrington PCN | South Warrington PCN | Warrington Innovation PCN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B583-9924-4D2B-9761-A2CC93B772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3481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EC66F-A64D-4CCA-A33A-DAA486C33C3D}" type="datetime1">
              <a:rPr lang="en-GB" smtClean="0"/>
              <a:t>01/02/2023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Central and West Warrington PCN | Central Warrington PCN | East Warrington PCN | South Warrington PCN | Warrington Innovation PCN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B583-9924-4D2B-9761-A2CC93B772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0053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F7BC9-990E-4999-9F6D-7D484BF16F7C}" type="datetime1">
              <a:rPr lang="en-GB" smtClean="0"/>
              <a:t>01/02/2023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Central and West Warrington PCN | Central Warrington PCN | East Warrington PCN | South Warrington PCN | Warrington Innovation PCN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B583-9924-4D2B-9761-A2CC93B772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3293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91FCB-FA81-4BDC-9F9E-3336AA8F2C18}" type="datetime1">
              <a:rPr lang="en-GB" smtClean="0"/>
              <a:t>01/02/2023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Central and West Warrington PCN | Central Warrington PCN | East Warrington PCN | South Warrington PCN | Warrington Innovation PCN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B583-9924-4D2B-9761-A2CC93B772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8815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234E-73EF-406A-A1C6-193FEEC1EF58}" type="datetime1">
              <a:rPr lang="en-GB" smtClean="0"/>
              <a:t>01/02/2023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Central and West Warrington PCN | Central Warrington PCN | East Warrington PCN | South Warrington PCN | Warrington Innovation PCN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B583-9924-4D2B-9761-A2CC93B772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1992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B9D60-76A3-466C-9890-1A8469CE08A5}" type="datetime1">
              <a:rPr lang="en-GB" smtClean="0"/>
              <a:t>01/02/2023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Central and West Warrington PCN | Central Warrington PCN | East Warrington PCN | South Warrington PCN | Warrington Innovation PCN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B583-9924-4D2B-9761-A2CC93B772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7126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CDBD2-1EB5-4E85-91D8-EFC820C34F84}" type="datetime1">
              <a:rPr lang="en-GB" smtClean="0"/>
              <a:t>01/02/2023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Central and West Warrington PCN | Central Warrington PCN | East Warrington PCN | South Warrington PCN | Warrington Innovation PCN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AB583-9924-4D2B-9761-A2CC93B772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1555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" y="758952"/>
            <a:ext cx="3443591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9"/>
            <a:ext cx="2947483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606ECD-D352-414B-A9A0-57E6B06956C7}" type="datetimeFigureOut">
              <a:rPr lang="en-GB" smtClean="0"/>
              <a:t>01/02/2023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2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7" y="6356352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accent1"/>
                </a:solidFill>
              </a:defRPr>
            </a:lvl1pPr>
          </a:lstStyle>
          <a:p>
            <a:fld id="{57801335-5AF8-496D-85C9-7C6E2C30550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0624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ograph.org.uk/photo/3054148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https://creativecommons.org/licenses/by-sa/3.0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warccg.halccg.commseng@nhs.net" TargetMode="External"/><Relationship Id="rId2" Type="http://schemas.openxmlformats.org/officeDocument/2006/relationships/hyperlink" Target="mailto:warccgextaccesscic@nhs.net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http://www.haltonwarringtonccg.nhs.uk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/>
              <a:t>Current Services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4EE8BA-7317-1D89-6D0B-5791F018025F}"/>
              </a:ext>
            </a:extLst>
          </p:cNvPr>
          <p:cNvSpPr txBox="1"/>
          <p:nvPr/>
        </p:nvSpPr>
        <p:spPr>
          <a:xfrm>
            <a:off x="1127447" y="1345432"/>
            <a:ext cx="1055434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Calibri"/>
              </a:rPr>
              <a:t>Currently patients in Warrington have the opportunity to access two types of Extended Access Services outside of core General Practice hours (08:00-18:30):</a:t>
            </a:r>
          </a:p>
          <a:p>
            <a:endParaRPr lang="en-GB" sz="2400" dirty="0">
              <a:solidFill>
                <a:prstClr val="black"/>
              </a:solidFill>
              <a:latin typeface="Calibri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2400" b="1" dirty="0">
                <a:solidFill>
                  <a:prstClr val="black"/>
                </a:solidFill>
                <a:latin typeface="Calibri"/>
              </a:rPr>
              <a:t>CCG commissioned Extended Access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prstClr val="black"/>
                </a:solidFill>
                <a:latin typeface="Calibri"/>
              </a:rPr>
              <a:t>currently delivered by Quay Healthcare CIC from Bath Street Health and Wellbeing Centre on Legh Street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prstClr val="black"/>
                </a:solidFill>
                <a:latin typeface="Calibri"/>
              </a:rPr>
              <a:t>available at evenings and weekends</a:t>
            </a:r>
          </a:p>
          <a:p>
            <a:endParaRPr lang="en-GB" sz="2400" dirty="0">
              <a:solidFill>
                <a:prstClr val="black"/>
              </a:solidFill>
              <a:latin typeface="Calibri"/>
            </a:endParaRPr>
          </a:p>
          <a:p>
            <a:r>
              <a:rPr lang="en-GB" sz="2400" b="1" dirty="0">
                <a:solidFill>
                  <a:prstClr val="black"/>
                </a:solidFill>
                <a:latin typeface="Calibri"/>
              </a:rPr>
              <a:t>2.     NHS England commissioned Extended Hours Access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prstClr val="black"/>
                </a:solidFill>
                <a:latin typeface="Calibri"/>
              </a:rPr>
              <a:t>currently delivered from GP Practices to all registered patients within their respective PCN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prstClr val="black"/>
                </a:solidFill>
                <a:latin typeface="Calibri"/>
              </a:rPr>
              <a:t>available at evenings, weekends and early mornings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DA72156-A9B4-EFA1-00AB-E89419BF0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03512" y="6356351"/>
            <a:ext cx="8784976" cy="365125"/>
          </a:xfrm>
        </p:spPr>
        <p:txBody>
          <a:bodyPr/>
          <a:lstStyle/>
          <a:p>
            <a:r>
              <a:rPr lang="en-GB" dirty="0">
                <a:solidFill>
                  <a:prstClr val="black">
                    <a:tint val="75000"/>
                  </a:prstClr>
                </a:solidFill>
                <a:latin typeface="Calibri"/>
              </a:rPr>
              <a:t>Central and West Warrington PCN | Central East Warrington PCN | East Warrington PCN | South Warrington PCN | </a:t>
            </a:r>
          </a:p>
          <a:p>
            <a:r>
              <a:rPr lang="en-GB" dirty="0">
                <a:solidFill>
                  <a:prstClr val="black">
                    <a:tint val="75000"/>
                  </a:prstClr>
                </a:solidFill>
                <a:latin typeface="Calibri"/>
              </a:rPr>
              <a:t>Warrington Innovation PCN</a:t>
            </a:r>
          </a:p>
        </p:txBody>
      </p:sp>
      <p:pic>
        <p:nvPicPr>
          <p:cNvPr id="5" name="Picture 2" descr="NHS Logo colour code">
            <a:extLst>
              <a:ext uri="{FF2B5EF4-FFF2-40B4-BE49-F238E27FC236}">
                <a16:creationId xmlns:a16="http://schemas.microsoft.com/office/drawing/2014/main" id="{0A55B528-7521-5842-F790-F1294C48189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13" t="26770" r="43700" b="26727"/>
          <a:stretch/>
        </p:blipFill>
        <p:spPr bwMode="auto">
          <a:xfrm>
            <a:off x="443370" y="282763"/>
            <a:ext cx="1368154" cy="576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4949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/>
              <a:t>Why is this changing?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4EE8BA-7317-1D89-6D0B-5791F018025F}"/>
              </a:ext>
            </a:extLst>
          </p:cNvPr>
          <p:cNvSpPr txBox="1"/>
          <p:nvPr/>
        </p:nvSpPr>
        <p:spPr>
          <a:xfrm>
            <a:off x="770621" y="1259632"/>
            <a:ext cx="1105031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Calibri"/>
              </a:rPr>
              <a:t>The NHS has been changing a lot recently, with new initiatives and organisations being developed by the Government. </a:t>
            </a:r>
          </a:p>
          <a:p>
            <a:endParaRPr lang="en-GB" sz="2400" dirty="0">
              <a:solidFill>
                <a:prstClr val="black"/>
              </a:solidFill>
              <a:latin typeface="Calibri"/>
            </a:endParaRPr>
          </a:p>
          <a:p>
            <a:r>
              <a:rPr lang="en-GB" sz="2400" dirty="0">
                <a:solidFill>
                  <a:prstClr val="black"/>
                </a:solidFill>
                <a:latin typeface="Calibri"/>
              </a:rPr>
              <a:t>With the national developments of Primary Care Networks, the funding and responsibility for Extended Access must transfer from the CCG to the PCNs by October 2022. </a:t>
            </a:r>
          </a:p>
          <a:p>
            <a:r>
              <a:rPr lang="en-GB" sz="2400" dirty="0">
                <a:solidFill>
                  <a:prstClr val="black"/>
                </a:solidFill>
                <a:latin typeface="Calibri"/>
              </a:rPr>
              <a:t> </a:t>
            </a:r>
          </a:p>
          <a:p>
            <a:r>
              <a:rPr lang="en-GB" sz="2400" dirty="0">
                <a:solidFill>
                  <a:prstClr val="black"/>
                </a:solidFill>
                <a:latin typeface="Calibri"/>
              </a:rPr>
              <a:t>The new offer is based on PCNs providing bookable appointments outside core hours, utilising the full multi-disciplinary team, and offering a range of general practice services, including ‘routine’ services such as screening, vaccinations and health checks, in line with patient preference and need.”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DA72156-A9B4-EFA1-00AB-E89419BF0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03512" y="6356351"/>
            <a:ext cx="8784976" cy="365125"/>
          </a:xfrm>
        </p:spPr>
        <p:txBody>
          <a:bodyPr/>
          <a:lstStyle/>
          <a:p>
            <a:r>
              <a:rPr lang="en-GB" dirty="0">
                <a:solidFill>
                  <a:prstClr val="black">
                    <a:tint val="75000"/>
                  </a:prstClr>
                </a:solidFill>
                <a:latin typeface="Calibri"/>
              </a:rPr>
              <a:t>Central and West Warrington PCN | Central East Warrington PCN | East Warrington PCN | South Warrington PCN | </a:t>
            </a:r>
          </a:p>
          <a:p>
            <a:r>
              <a:rPr lang="en-GB" dirty="0">
                <a:solidFill>
                  <a:prstClr val="black">
                    <a:tint val="75000"/>
                  </a:prstClr>
                </a:solidFill>
                <a:latin typeface="Calibri"/>
              </a:rPr>
              <a:t>Warrington Innovation PCN</a:t>
            </a:r>
          </a:p>
        </p:txBody>
      </p:sp>
      <p:pic>
        <p:nvPicPr>
          <p:cNvPr id="6" name="Picture 2" descr="NHS Logo colour code">
            <a:extLst>
              <a:ext uri="{FF2B5EF4-FFF2-40B4-BE49-F238E27FC236}">
                <a16:creationId xmlns:a16="http://schemas.microsoft.com/office/drawing/2014/main" id="{3E87BD11-E14A-41D5-92BA-8E17348E69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13" t="26770" r="43700" b="26727"/>
          <a:stretch/>
        </p:blipFill>
        <p:spPr bwMode="auto">
          <a:xfrm>
            <a:off x="443370" y="282763"/>
            <a:ext cx="1368154" cy="576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2663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/>
              <a:t>Collaborative PCN Proposal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4EE8BA-7317-1D89-6D0B-5791F018025F}"/>
              </a:ext>
            </a:extLst>
          </p:cNvPr>
          <p:cNvSpPr txBox="1"/>
          <p:nvPr/>
        </p:nvSpPr>
        <p:spPr>
          <a:xfrm>
            <a:off x="1060175" y="1293917"/>
            <a:ext cx="1057523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Calibri"/>
              </a:rPr>
              <a:t>The Collaborative PCN, is four PCNs across Warrington working together to deliver Extended Access Services. </a:t>
            </a:r>
          </a:p>
          <a:p>
            <a:endParaRPr lang="en-GB" sz="2400" dirty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prstClr val="black"/>
                </a:solidFill>
                <a:latin typeface="Calibri"/>
              </a:rPr>
              <a:t>Pilot service since August 2021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prstClr val="black"/>
                </a:solidFill>
                <a:latin typeface="Calibri"/>
              </a:rPr>
              <a:t>Hub &amp; Spoke model (Orford Jubilee and GP locations across the town)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prstClr val="black"/>
                </a:solidFill>
                <a:latin typeface="Calibri"/>
              </a:rPr>
              <a:t>498 (97%) positive comments from people who have used the service during the pilot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prstClr val="black"/>
                </a:solidFill>
                <a:latin typeface="Calibri"/>
              </a:rPr>
              <a:t>Central location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prstClr val="black"/>
                </a:solidFill>
                <a:latin typeface="Calibri"/>
              </a:rPr>
              <a:t>Accessible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DA72156-A9B4-EFA1-00AB-E89419BF0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03512" y="6356351"/>
            <a:ext cx="8784976" cy="365125"/>
          </a:xfrm>
        </p:spPr>
        <p:txBody>
          <a:bodyPr/>
          <a:lstStyle/>
          <a:p>
            <a:r>
              <a:rPr lang="en-GB" dirty="0">
                <a:solidFill>
                  <a:prstClr val="black">
                    <a:tint val="75000"/>
                  </a:prstClr>
                </a:solidFill>
                <a:latin typeface="Calibri"/>
              </a:rPr>
              <a:t>Central and West Warrington PCN | Central East Warrington PCN | East Warrington PCN | South Warrington PCN | </a:t>
            </a:r>
          </a:p>
          <a:p>
            <a:r>
              <a:rPr lang="en-GB" dirty="0">
                <a:solidFill>
                  <a:prstClr val="black">
                    <a:tint val="75000"/>
                  </a:prstClr>
                </a:solidFill>
                <a:latin typeface="Calibri"/>
              </a:rPr>
              <a:t>Warrington Innovation PCN</a:t>
            </a:r>
          </a:p>
        </p:txBody>
      </p:sp>
      <p:pic>
        <p:nvPicPr>
          <p:cNvPr id="4" name="Picture 3" descr="Surgery building">
            <a:extLst>
              <a:ext uri="{FF2B5EF4-FFF2-40B4-BE49-F238E27FC236}">
                <a16:creationId xmlns:a16="http://schemas.microsoft.com/office/drawing/2014/main" id="{61E7BEC4-B31D-C2F9-34A3-C1AAF22B27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176120" y="3717657"/>
            <a:ext cx="4752528" cy="244348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7E1C40F-99FB-A676-70EF-6918EB3DFF4F}"/>
              </a:ext>
            </a:extLst>
          </p:cNvPr>
          <p:cNvSpPr txBox="1"/>
          <p:nvPr/>
        </p:nvSpPr>
        <p:spPr>
          <a:xfrm>
            <a:off x="8254548" y="6161137"/>
            <a:ext cx="33808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prstClr val="black"/>
                </a:solidFill>
                <a:latin typeface="Calibri"/>
                <a:hlinkClick r:id="rId3" tooltip="https://www.geograph.org.uk/photo/3054148"/>
              </a:rPr>
              <a:t>This Photo</a:t>
            </a:r>
            <a:r>
              <a:rPr lang="en-GB" sz="900" dirty="0">
                <a:solidFill>
                  <a:prstClr val="black"/>
                </a:solidFill>
                <a:latin typeface="Calibri"/>
              </a:rPr>
              <a:t> by Unknown Author is licensed under </a:t>
            </a:r>
            <a:r>
              <a:rPr lang="en-GB" sz="900" dirty="0">
                <a:solidFill>
                  <a:prstClr val="black"/>
                </a:solidFill>
                <a:latin typeface="Calibri"/>
                <a:hlinkClick r:id="rId4" tooltip="https://creativecommons.org/licenses/by-sa/3.0/"/>
              </a:rPr>
              <a:t>CC BY-SA</a:t>
            </a:r>
            <a:endParaRPr lang="en-GB" sz="90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0" name="Picture 2" descr="NHS Logo colour code">
            <a:extLst>
              <a:ext uri="{FF2B5EF4-FFF2-40B4-BE49-F238E27FC236}">
                <a16:creationId xmlns:a16="http://schemas.microsoft.com/office/drawing/2014/main" id="{B566A394-CDFA-49DD-B596-348A598CBCE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13" t="26770" r="43700" b="26727"/>
          <a:stretch/>
        </p:blipFill>
        <p:spPr bwMode="auto">
          <a:xfrm>
            <a:off x="443370" y="282763"/>
            <a:ext cx="1368154" cy="576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7735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85725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  <a:latin typeface="Corbel" panose="020B0503020204020204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1" y="1426464"/>
            <a:ext cx="8179482" cy="12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350" dirty="0">
              <a:solidFill>
                <a:srgbClr val="FFFFFF"/>
              </a:solidFill>
              <a:latin typeface="Corbel" panose="020B0503020204020204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040BA9-5004-4E61-B477-CC923FF63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5365" y="1644217"/>
            <a:ext cx="6737617" cy="750734"/>
          </a:xfrm>
        </p:spPr>
        <p:txBody>
          <a:bodyPr>
            <a:normAutofit/>
          </a:bodyPr>
          <a:lstStyle/>
          <a:p>
            <a:r>
              <a:rPr lang="en-GB" dirty="0"/>
              <a:t>Proposed Model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84900" y="1426464"/>
            <a:ext cx="889034" cy="1238350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573" y="2752144"/>
            <a:ext cx="877276" cy="2672534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3265" y="2752146"/>
            <a:ext cx="8190670" cy="2672533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350" dirty="0">
              <a:solidFill>
                <a:srgbClr val="FFFFFF"/>
              </a:solidFill>
              <a:latin typeface="Corbel" panose="020B0503020204020204"/>
            </a:endParaRP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1430FAA6-0ED8-4AC9-BA31-DA51131BBC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817635"/>
              </p:ext>
            </p:extLst>
          </p:nvPr>
        </p:nvGraphicFramePr>
        <p:xfrm>
          <a:off x="1651126" y="2775440"/>
          <a:ext cx="9432342" cy="3874792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489639">
                  <a:extLst>
                    <a:ext uri="{9D8B030D-6E8A-4147-A177-3AD203B41FA5}">
                      <a16:colId xmlns:a16="http://schemas.microsoft.com/office/drawing/2014/main" val="3714577130"/>
                    </a:ext>
                  </a:extLst>
                </a:gridCol>
                <a:gridCol w="1608512">
                  <a:extLst>
                    <a:ext uri="{9D8B030D-6E8A-4147-A177-3AD203B41FA5}">
                      <a16:colId xmlns:a16="http://schemas.microsoft.com/office/drawing/2014/main" val="2594724074"/>
                    </a:ext>
                  </a:extLst>
                </a:gridCol>
                <a:gridCol w="1255060">
                  <a:extLst>
                    <a:ext uri="{9D8B030D-6E8A-4147-A177-3AD203B41FA5}">
                      <a16:colId xmlns:a16="http://schemas.microsoft.com/office/drawing/2014/main" val="1371418693"/>
                    </a:ext>
                  </a:extLst>
                </a:gridCol>
                <a:gridCol w="1301202">
                  <a:extLst>
                    <a:ext uri="{9D8B030D-6E8A-4147-A177-3AD203B41FA5}">
                      <a16:colId xmlns:a16="http://schemas.microsoft.com/office/drawing/2014/main" val="427133327"/>
                    </a:ext>
                  </a:extLst>
                </a:gridCol>
                <a:gridCol w="1402715">
                  <a:extLst>
                    <a:ext uri="{9D8B030D-6E8A-4147-A177-3AD203B41FA5}">
                      <a16:colId xmlns:a16="http://schemas.microsoft.com/office/drawing/2014/main" val="3560832889"/>
                    </a:ext>
                  </a:extLst>
                </a:gridCol>
                <a:gridCol w="1218146">
                  <a:extLst>
                    <a:ext uri="{9D8B030D-6E8A-4147-A177-3AD203B41FA5}">
                      <a16:colId xmlns:a16="http://schemas.microsoft.com/office/drawing/2014/main" val="2756273604"/>
                    </a:ext>
                  </a:extLst>
                </a:gridCol>
                <a:gridCol w="1157068">
                  <a:extLst>
                    <a:ext uri="{9D8B030D-6E8A-4147-A177-3AD203B41FA5}">
                      <a16:colId xmlns:a16="http://schemas.microsoft.com/office/drawing/2014/main" val="277074346"/>
                    </a:ext>
                  </a:extLst>
                </a:gridCol>
              </a:tblGrid>
              <a:tr h="9706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 dirty="0">
                          <a:effectLst/>
                        </a:rPr>
                        <a:t>4 Seasons Medical Centre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 dirty="0">
                          <a:effectLst/>
                        </a:rPr>
                        <a:t>Parkview Medical Centre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 dirty="0">
                          <a:effectLst/>
                        </a:rPr>
                        <a:t>Latchford Medical Centre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 dirty="0">
                          <a:effectLst/>
                        </a:rPr>
                        <a:t>Stockton Heath Medical Centre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 dirty="0">
                          <a:effectLst/>
                        </a:rPr>
                        <a:t>1 Manchester Road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 dirty="0">
                          <a:effectLst/>
                        </a:rPr>
                        <a:t>Orford Jubilee Hub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510019734"/>
                  </a:ext>
                </a:extLst>
              </a:tr>
              <a:tr h="4973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600" dirty="0">
                          <a:effectLst/>
                        </a:rPr>
                        <a:t>Monday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 dirty="0">
                          <a:effectLst/>
                        </a:rPr>
                        <a:t>6.30pm – 8pm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6.30pm – 8pm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6.30pm – 8pm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479705324"/>
                  </a:ext>
                </a:extLst>
              </a:tr>
              <a:tr h="4973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600" dirty="0">
                          <a:effectLst/>
                        </a:rPr>
                        <a:t>Tuesday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6.30pm – 8pm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 dirty="0">
                          <a:effectLst/>
                        </a:rPr>
                        <a:t>6.30pm – 8pm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6.30pm – 8pm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3502959063"/>
                  </a:ext>
                </a:extLst>
              </a:tr>
              <a:tr h="4265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600" dirty="0">
                          <a:effectLst/>
                        </a:rPr>
                        <a:t>Wednesday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6.30pm – 8pm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6.30pm – 8pm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6.30pm – 8pm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459855759"/>
                  </a:ext>
                </a:extLst>
              </a:tr>
              <a:tr h="4973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600" dirty="0">
                          <a:effectLst/>
                        </a:rPr>
                        <a:t>Thursday 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6.30pm – 8pm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 dirty="0">
                          <a:effectLst/>
                        </a:rPr>
                        <a:t>6.30pm – 8pm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 dirty="0">
                          <a:effectLst/>
                        </a:rPr>
                        <a:t>6.30pm – 8pm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2899294300"/>
                  </a:ext>
                </a:extLst>
              </a:tr>
              <a:tr h="4290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600" dirty="0">
                          <a:effectLst/>
                        </a:rPr>
                        <a:t>Friday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 dirty="0">
                          <a:effectLst/>
                        </a:rPr>
                        <a:t>6.30pm – 8pm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3792186273"/>
                  </a:ext>
                </a:extLst>
              </a:tr>
              <a:tr h="2733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600" dirty="0">
                          <a:effectLst/>
                        </a:rPr>
                        <a:t>Saturday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 dirty="0">
                          <a:effectLst/>
                        </a:rPr>
                        <a:t>8am-4pm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3791009248"/>
                  </a:ext>
                </a:extLst>
              </a:tr>
              <a:tr h="2832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600" dirty="0">
                          <a:effectLst/>
                        </a:rPr>
                        <a:t>Sunday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 dirty="0">
                          <a:effectLst/>
                        </a:rPr>
                        <a:t>10am-2pm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3626013865"/>
                  </a:ext>
                </a:extLst>
              </a:tr>
            </a:tbl>
          </a:graphicData>
        </a:graphic>
      </p:graphicFrame>
      <p:pic>
        <p:nvPicPr>
          <p:cNvPr id="23" name="Picture 22" descr="Warrington Central East">
            <a:extLst>
              <a:ext uri="{FF2B5EF4-FFF2-40B4-BE49-F238E27FC236}">
                <a16:creationId xmlns:a16="http://schemas.microsoft.com/office/drawing/2014/main" id="{9AC796A5-81E6-4976-BBA6-B7680D0FE9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226" y="654028"/>
            <a:ext cx="2426550" cy="685104"/>
          </a:xfrm>
          <a:prstGeom prst="rect">
            <a:avLst/>
          </a:prstGeom>
        </p:spPr>
      </p:pic>
      <p:pic>
        <p:nvPicPr>
          <p:cNvPr id="24" name="Picture 23" descr="East Warrington">
            <a:extLst>
              <a:ext uri="{FF2B5EF4-FFF2-40B4-BE49-F238E27FC236}">
                <a16:creationId xmlns:a16="http://schemas.microsoft.com/office/drawing/2014/main" id="{EBF181BE-86C2-428E-BBAA-BFA2F9D8312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7297" y="696021"/>
            <a:ext cx="606163" cy="607285"/>
          </a:xfrm>
          <a:prstGeom prst="rect">
            <a:avLst/>
          </a:prstGeom>
        </p:spPr>
      </p:pic>
      <p:pic>
        <p:nvPicPr>
          <p:cNvPr id="25" name="Picture 24" descr="Swan logo">
            <a:extLst>
              <a:ext uri="{FF2B5EF4-FFF2-40B4-BE49-F238E27FC236}">
                <a16:creationId xmlns:a16="http://schemas.microsoft.com/office/drawing/2014/main" id="{8560ED04-F46A-4E05-A86B-38857FE9277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0745" y="693580"/>
            <a:ext cx="606163" cy="657709"/>
          </a:xfrm>
          <a:prstGeom prst="rect">
            <a:avLst/>
          </a:prstGeom>
        </p:spPr>
      </p:pic>
      <p:sp>
        <p:nvSpPr>
          <p:cNvPr id="5" name="Callout: Down Arrow 4">
            <a:extLst>
              <a:ext uri="{FF2B5EF4-FFF2-40B4-BE49-F238E27FC236}">
                <a16:creationId xmlns:a16="http://schemas.microsoft.com/office/drawing/2014/main" id="{1E6BB7CF-A62F-4017-A967-ABB5F911D8EC}"/>
              </a:ext>
            </a:extLst>
          </p:cNvPr>
          <p:cNvSpPr/>
          <p:nvPr/>
        </p:nvSpPr>
        <p:spPr>
          <a:xfrm>
            <a:off x="3860107" y="2534140"/>
            <a:ext cx="1728788" cy="685104"/>
          </a:xfrm>
          <a:prstGeom prst="down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Corbel" panose="020B0503020204020204"/>
              </a:rPr>
              <a:t>Warrington Innovation Network</a:t>
            </a:r>
          </a:p>
        </p:txBody>
      </p:sp>
      <p:sp>
        <p:nvSpPr>
          <p:cNvPr id="15" name="Callout: Down Arrow 14">
            <a:extLst>
              <a:ext uri="{FF2B5EF4-FFF2-40B4-BE49-F238E27FC236}">
                <a16:creationId xmlns:a16="http://schemas.microsoft.com/office/drawing/2014/main" id="{6EE2E439-DBEE-4626-9342-C54A9916C658}"/>
              </a:ext>
            </a:extLst>
          </p:cNvPr>
          <p:cNvSpPr/>
          <p:nvPr/>
        </p:nvSpPr>
        <p:spPr>
          <a:xfrm>
            <a:off x="6495934" y="2442912"/>
            <a:ext cx="1728788" cy="685104"/>
          </a:xfrm>
          <a:prstGeom prst="down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Corbel" panose="020B0503020204020204"/>
              </a:rPr>
              <a:t>South Warrington Network</a:t>
            </a:r>
          </a:p>
        </p:txBody>
      </p:sp>
      <p:sp>
        <p:nvSpPr>
          <p:cNvPr id="18" name="Callout: Down Arrow 17">
            <a:extLst>
              <a:ext uri="{FF2B5EF4-FFF2-40B4-BE49-F238E27FC236}">
                <a16:creationId xmlns:a16="http://schemas.microsoft.com/office/drawing/2014/main" id="{2966227D-5567-4B0D-BFA0-4EB6F9611762}"/>
              </a:ext>
            </a:extLst>
          </p:cNvPr>
          <p:cNvSpPr/>
          <p:nvPr/>
        </p:nvSpPr>
        <p:spPr>
          <a:xfrm>
            <a:off x="8613012" y="2371709"/>
            <a:ext cx="1441400" cy="685104"/>
          </a:xfrm>
          <a:prstGeom prst="down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Corbel" panose="020B0503020204020204"/>
              </a:rPr>
              <a:t>East and Central East Networks</a:t>
            </a:r>
          </a:p>
        </p:txBody>
      </p:sp>
      <p:sp>
        <p:nvSpPr>
          <p:cNvPr id="19" name="Callout: Down Arrow 18">
            <a:extLst>
              <a:ext uri="{FF2B5EF4-FFF2-40B4-BE49-F238E27FC236}">
                <a16:creationId xmlns:a16="http://schemas.microsoft.com/office/drawing/2014/main" id="{675957EE-3419-4731-BB68-0BC085E7300C}"/>
              </a:ext>
            </a:extLst>
          </p:cNvPr>
          <p:cNvSpPr/>
          <p:nvPr/>
        </p:nvSpPr>
        <p:spPr>
          <a:xfrm>
            <a:off x="9561495" y="1803353"/>
            <a:ext cx="1728788" cy="685104"/>
          </a:xfrm>
          <a:prstGeom prst="downArrowCallout">
            <a:avLst>
              <a:gd name="adj1" fmla="val 16658"/>
              <a:gd name="adj2" fmla="val 27085"/>
              <a:gd name="adj3" fmla="val 25000"/>
              <a:gd name="adj4" fmla="val 6497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Corbel" panose="020B0503020204020204"/>
              </a:rPr>
              <a:t>All collaboration networks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6F70E931-B080-B0B6-5074-184C0EEAC882}"/>
              </a:ext>
            </a:extLst>
          </p:cNvPr>
          <p:cNvSpPr txBox="1">
            <a:spLocks/>
          </p:cNvSpPr>
          <p:nvPr/>
        </p:nvSpPr>
        <p:spPr>
          <a:xfrm>
            <a:off x="2116782" y="-2123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000" b="1" dirty="0">
                <a:solidFill>
                  <a:srgbClr val="000000"/>
                </a:solidFill>
                <a:latin typeface="Corbel" panose="020B0503020204020204"/>
              </a:rPr>
              <a:t>Collaborative PCN Proposal</a:t>
            </a:r>
          </a:p>
        </p:txBody>
      </p:sp>
      <p:pic>
        <p:nvPicPr>
          <p:cNvPr id="6" name="Picture 5" descr="WIN Primary Care Network">
            <a:extLst>
              <a:ext uri="{FF2B5EF4-FFF2-40B4-BE49-F238E27FC236}">
                <a16:creationId xmlns:a16="http://schemas.microsoft.com/office/drawing/2014/main" id="{77C01B38-A61B-4F36-8322-C45ACA0F36B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365" y="680537"/>
            <a:ext cx="1496008" cy="752784"/>
          </a:xfrm>
          <a:prstGeom prst="rect">
            <a:avLst/>
          </a:prstGeom>
        </p:spPr>
      </p:pic>
      <p:pic>
        <p:nvPicPr>
          <p:cNvPr id="22" name="Picture 2" descr="NHS Logo colour code">
            <a:extLst>
              <a:ext uri="{FF2B5EF4-FFF2-40B4-BE49-F238E27FC236}">
                <a16:creationId xmlns:a16="http://schemas.microsoft.com/office/drawing/2014/main" id="{D3576268-80A8-480B-93C9-346AE5D477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13" t="26770" r="43700" b="26727"/>
          <a:stretch/>
        </p:blipFill>
        <p:spPr bwMode="auto">
          <a:xfrm>
            <a:off x="155846" y="193853"/>
            <a:ext cx="1368154" cy="576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776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/>
              <a:t>Your views matter!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4EE8BA-7317-1D89-6D0B-5791F018025F}"/>
              </a:ext>
            </a:extLst>
          </p:cNvPr>
          <p:cNvSpPr txBox="1"/>
          <p:nvPr/>
        </p:nvSpPr>
        <p:spPr>
          <a:xfrm>
            <a:off x="675861" y="1378226"/>
            <a:ext cx="1084027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Calibri"/>
              </a:rPr>
              <a:t>We are looking for your views on the new Enhanced Service and a formal 12 week public consultation is now underway, between Tuesday 3rd May – Sunday 26th July 2022.</a:t>
            </a:r>
          </a:p>
          <a:p>
            <a:endParaRPr lang="en-GB" sz="2400" dirty="0">
              <a:solidFill>
                <a:prstClr val="black"/>
              </a:solidFill>
              <a:latin typeface="Calibri"/>
            </a:endParaRPr>
          </a:p>
          <a:p>
            <a:r>
              <a:rPr lang="en-GB" sz="2400" dirty="0">
                <a:solidFill>
                  <a:prstClr val="black"/>
                </a:solidFill>
                <a:latin typeface="Calibri"/>
              </a:rPr>
              <a:t>You can contact the Collaborative PCN with your feedback via:</a:t>
            </a:r>
          </a:p>
          <a:p>
            <a:r>
              <a:rPr lang="en-GB" sz="2400" dirty="0">
                <a:solidFill>
                  <a:prstClr val="black"/>
                </a:solidFill>
                <a:latin typeface="Calibri"/>
                <a:hlinkClick r:id="rId2"/>
              </a:rPr>
              <a:t>warccgextaccesscic@nhs.net</a:t>
            </a:r>
            <a:r>
              <a:rPr lang="en-GB" sz="2400" dirty="0">
                <a:solidFill>
                  <a:prstClr val="black"/>
                </a:solidFill>
                <a:latin typeface="Calibri"/>
              </a:rPr>
              <a:t> </a:t>
            </a:r>
          </a:p>
          <a:p>
            <a:endParaRPr lang="en-GB" sz="2400" dirty="0">
              <a:solidFill>
                <a:prstClr val="black"/>
              </a:solidFill>
              <a:latin typeface="Calibri"/>
            </a:endParaRPr>
          </a:p>
          <a:p>
            <a:r>
              <a:rPr lang="en-GB" sz="2400" dirty="0">
                <a:solidFill>
                  <a:prstClr val="black"/>
                </a:solidFill>
                <a:latin typeface="Calibri"/>
              </a:rPr>
              <a:t>You can also contact NHS Warrington CCG, who are supporting PCNs, to give your comments via email or telephone, below:  </a:t>
            </a:r>
          </a:p>
          <a:p>
            <a:r>
              <a:rPr lang="en-GB" sz="2400" dirty="0">
                <a:solidFill>
                  <a:prstClr val="black"/>
                </a:solidFill>
                <a:latin typeface="Calibri"/>
                <a:hlinkClick r:id="rId3"/>
              </a:rPr>
              <a:t>warccg.halccg.commseng@nhs.net</a:t>
            </a:r>
            <a:r>
              <a:rPr lang="en-GB" sz="2400" dirty="0">
                <a:solidFill>
                  <a:prstClr val="black"/>
                </a:solidFill>
                <a:latin typeface="Calibri"/>
              </a:rPr>
              <a:t> </a:t>
            </a:r>
          </a:p>
          <a:p>
            <a:r>
              <a:rPr lang="en-GB" sz="2400" dirty="0">
                <a:solidFill>
                  <a:prstClr val="black"/>
                </a:solidFill>
                <a:latin typeface="Calibri"/>
              </a:rPr>
              <a:t>01925 30 30 30</a:t>
            </a:r>
          </a:p>
          <a:p>
            <a:endParaRPr lang="en-GB" sz="2400" dirty="0">
              <a:solidFill>
                <a:prstClr val="black"/>
              </a:solidFill>
              <a:latin typeface="Calibri"/>
            </a:endParaRPr>
          </a:p>
          <a:p>
            <a:r>
              <a:rPr lang="en-GB" sz="2400" dirty="0">
                <a:solidFill>
                  <a:prstClr val="black"/>
                </a:solidFill>
                <a:latin typeface="Calibri"/>
              </a:rPr>
              <a:t>More information can be found on the CCG website</a:t>
            </a:r>
          </a:p>
          <a:p>
            <a:r>
              <a:rPr lang="en-GB" sz="2400" dirty="0">
                <a:solidFill>
                  <a:prstClr val="black"/>
                </a:solidFill>
                <a:latin typeface="Calibri"/>
                <a:hlinkClick r:id="rId4"/>
              </a:rPr>
              <a:t>www.haltonwarringtonccg.nhs.uk</a:t>
            </a:r>
            <a:r>
              <a:rPr lang="en-GB" sz="2400" dirty="0">
                <a:solidFill>
                  <a:prstClr val="black"/>
                </a:solidFill>
                <a:latin typeface="Calibri"/>
              </a:rPr>
              <a:t> </a:t>
            </a:r>
          </a:p>
          <a:p>
            <a:endParaRPr lang="en-GB" sz="240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6" name="Picture 2" descr="NHS Logo colour code">
            <a:extLst>
              <a:ext uri="{FF2B5EF4-FFF2-40B4-BE49-F238E27FC236}">
                <a16:creationId xmlns:a16="http://schemas.microsoft.com/office/drawing/2014/main" id="{9FB95B97-6DC4-4FCC-B9AF-CD85EB9C138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13" t="26770" r="43700" b="26727"/>
          <a:stretch/>
        </p:blipFill>
        <p:spPr bwMode="auto">
          <a:xfrm>
            <a:off x="443370" y="282763"/>
            <a:ext cx="1368154" cy="576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1975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36524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/>
              <a:t>Where can you find us next?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4EE8BA-7317-1D89-6D0B-5791F018025F}"/>
              </a:ext>
            </a:extLst>
          </p:cNvPr>
          <p:cNvSpPr txBox="1"/>
          <p:nvPr/>
        </p:nvSpPr>
        <p:spPr>
          <a:xfrm>
            <a:off x="954157" y="1925111"/>
            <a:ext cx="1050897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Calibri"/>
              </a:rPr>
              <a:t>We are hosting drop in sessions at the spoke sites whilst the consultation is running between Tuesday 3rd May – Sunday 26th July 2022.</a:t>
            </a:r>
          </a:p>
          <a:p>
            <a:endParaRPr lang="en-GB" sz="2400" dirty="0">
              <a:solidFill>
                <a:prstClr val="black"/>
              </a:solidFill>
              <a:latin typeface="Calibri"/>
            </a:endParaRPr>
          </a:p>
          <a:p>
            <a:r>
              <a:rPr lang="en-GB" sz="2400" dirty="0">
                <a:solidFill>
                  <a:prstClr val="black"/>
                </a:solidFill>
                <a:latin typeface="Calibri"/>
              </a:rPr>
              <a:t>Our next one is:</a:t>
            </a:r>
          </a:p>
          <a:p>
            <a:endParaRPr lang="en-GB" b="1" dirty="0">
              <a:solidFill>
                <a:prstClr val="black"/>
              </a:solidFill>
              <a:latin typeface="Calibri"/>
            </a:endParaRPr>
          </a:p>
          <a:p>
            <a:endParaRPr lang="en-GB" b="1" dirty="0">
              <a:solidFill>
                <a:prstClr val="black"/>
              </a:solidFill>
              <a:latin typeface="Calibri"/>
            </a:endParaRPr>
          </a:p>
          <a:p>
            <a:pPr algn="ctr"/>
            <a:r>
              <a:rPr lang="en-GB" sz="3600" b="1" dirty="0">
                <a:solidFill>
                  <a:prstClr val="black"/>
                </a:solidFill>
                <a:latin typeface="Calibri"/>
              </a:rPr>
              <a:t>Saturday 28</a:t>
            </a:r>
            <a:r>
              <a:rPr lang="en-GB" sz="3600" b="1" baseline="30000" dirty="0">
                <a:solidFill>
                  <a:prstClr val="black"/>
                </a:solidFill>
                <a:latin typeface="Calibri"/>
              </a:rPr>
              <a:t>th</a:t>
            </a:r>
            <a:r>
              <a:rPr lang="en-GB" sz="3600" b="1" dirty="0">
                <a:solidFill>
                  <a:prstClr val="black"/>
                </a:solidFill>
                <a:latin typeface="Calibri"/>
              </a:rPr>
              <a:t> May - 1</a:t>
            </a:r>
            <a:r>
              <a:rPr lang="en-GB" sz="3600" b="1" baseline="30000" dirty="0">
                <a:solidFill>
                  <a:prstClr val="black"/>
                </a:solidFill>
                <a:latin typeface="Calibri"/>
              </a:rPr>
              <a:t>st</a:t>
            </a:r>
            <a:r>
              <a:rPr lang="en-GB" sz="3600" b="1" dirty="0">
                <a:solidFill>
                  <a:prstClr val="black"/>
                </a:solidFill>
                <a:latin typeface="Calibri"/>
              </a:rPr>
              <a:t> Floor Orford Jubilee, between 10am and 12noon</a:t>
            </a:r>
          </a:p>
          <a:p>
            <a:endParaRPr lang="en-GB" dirty="0">
              <a:solidFill>
                <a:prstClr val="black"/>
              </a:solidFill>
              <a:latin typeface="Calibri"/>
            </a:endParaRPr>
          </a:p>
          <a:p>
            <a:endParaRPr lang="en-GB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DA72156-A9B4-EFA1-00AB-E89419BF0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03512" y="6356351"/>
            <a:ext cx="8784976" cy="365125"/>
          </a:xfrm>
        </p:spPr>
        <p:txBody>
          <a:bodyPr/>
          <a:lstStyle/>
          <a:p>
            <a:r>
              <a:rPr lang="en-GB" dirty="0">
                <a:solidFill>
                  <a:prstClr val="black">
                    <a:tint val="75000"/>
                  </a:prstClr>
                </a:solidFill>
                <a:latin typeface="Calibri"/>
              </a:rPr>
              <a:t>Central and West Warrington PCN | Central East Warrington PCN | East Warrington PCN | South Warrington PCN | </a:t>
            </a:r>
          </a:p>
          <a:p>
            <a:r>
              <a:rPr lang="en-GB" dirty="0">
                <a:solidFill>
                  <a:prstClr val="black">
                    <a:tint val="75000"/>
                  </a:prstClr>
                </a:solidFill>
                <a:latin typeface="Calibri"/>
              </a:rPr>
              <a:t>Warrington Innovation PCN</a:t>
            </a:r>
          </a:p>
        </p:txBody>
      </p:sp>
      <p:pic>
        <p:nvPicPr>
          <p:cNvPr id="6" name="Picture 2" descr="NHS Logo colour code">
            <a:extLst>
              <a:ext uri="{FF2B5EF4-FFF2-40B4-BE49-F238E27FC236}">
                <a16:creationId xmlns:a16="http://schemas.microsoft.com/office/drawing/2014/main" id="{C1086864-4742-498B-AE7F-EB3289D22C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13" t="26770" r="43700" b="26727"/>
          <a:stretch/>
        </p:blipFill>
        <p:spPr bwMode="auto">
          <a:xfrm>
            <a:off x="443370" y="282763"/>
            <a:ext cx="1368154" cy="576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914393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611</Words>
  <Application>Microsoft Office PowerPoint</Application>
  <PresentationFormat>Widescreen</PresentationFormat>
  <Paragraphs>114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Corbel</vt:lpstr>
      <vt:lpstr>Wingdings</vt:lpstr>
      <vt:lpstr>Wingdings 2</vt:lpstr>
      <vt:lpstr>1_Office Theme</vt:lpstr>
      <vt:lpstr>Frame</vt:lpstr>
      <vt:lpstr>Current Services </vt:lpstr>
      <vt:lpstr>Why is this changing?</vt:lpstr>
      <vt:lpstr>Collaborative PCN Proposal </vt:lpstr>
      <vt:lpstr>Proposed Model</vt:lpstr>
      <vt:lpstr>Your views matter!</vt:lpstr>
      <vt:lpstr>Where can you find us next?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Services </dc:title>
  <dc:creator>THOMAS, Hannah (NHS WARRINGTON CCG)</dc:creator>
  <cp:lastModifiedBy>Amy Griffiths</cp:lastModifiedBy>
  <cp:revision>4</cp:revision>
  <dcterms:created xsi:type="dcterms:W3CDTF">2022-05-18T15:15:40Z</dcterms:created>
  <dcterms:modified xsi:type="dcterms:W3CDTF">2023-02-01T12:08:40Z</dcterms:modified>
</cp:coreProperties>
</file>